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1" Target="ppt/presentation.xml" Type="http://schemas.openxmlformats.org/officeDocument/2006/relationships/officeDocument"/><Relationship Id="rId2"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Lst>
  <p:sldSz cy="5143500" cx="9144000"/>
  <p:notesSz cx="6858000" cy="9144000"/>
  <p:embeddedFontLst>
    <p:embeddedFont>
      <p:font typeface="Roboto Mono Medium"/>
      <p:regular r:id="rId192"/>
      <p:bold r:id="rId193"/>
      <p:italic r:id="rId194"/>
      <p:boldItalic r:id="rId195"/>
    </p:embeddedFont>
    <p:embeddedFont>
      <p:font typeface="Nunito"/>
      <p:regular r:id="rId196"/>
      <p:bold r:id="rId197"/>
      <p:italic r:id="rId198"/>
      <p:boldItalic r:id="rId199"/>
    </p:embeddedFont>
    <p:embeddedFont>
      <p:font typeface="Maven Pro"/>
      <p:regular r:id="rId200"/>
      <p:bold r:id="rId201"/>
    </p:embeddedFont>
    <p:embeddedFont>
      <p:font typeface="Roboto Mono"/>
      <p:regular r:id="rId202"/>
      <p:bold r:id="rId203"/>
      <p:italic r:id="rId204"/>
      <p:boldItalic r:id="rId2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B3FE25-760D-44EA-9A12-18B746969A61}">
  <a:tblStyle styleId="{B6B3FE25-760D-44EA-9A12-18B746969A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slide" Target="slides/slide18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font" Target="fonts/RobotoMonoMedium-italic.fntdata"/><Relationship Id="rId43" Type="http://schemas.openxmlformats.org/officeDocument/2006/relationships/slide" Target="slides/slide35.xml"/><Relationship Id="rId193" Type="http://schemas.openxmlformats.org/officeDocument/2006/relationships/font" Target="fonts/RobotoMonoMedium-bold.fntdata"/><Relationship Id="rId46" Type="http://schemas.openxmlformats.org/officeDocument/2006/relationships/slide" Target="slides/slide38.xml"/><Relationship Id="rId192" Type="http://schemas.openxmlformats.org/officeDocument/2006/relationships/font" Target="fonts/RobotoMonoMedium-regular.fntdata"/><Relationship Id="rId45" Type="http://schemas.openxmlformats.org/officeDocument/2006/relationships/slide" Target="slides/slide37.xml"/><Relationship Id="rId191" Type="http://schemas.openxmlformats.org/officeDocument/2006/relationships/slide" Target="slides/slide183.xml"/><Relationship Id="rId48" Type="http://schemas.openxmlformats.org/officeDocument/2006/relationships/slide" Target="slides/slide40.xml"/><Relationship Id="rId187" Type="http://schemas.openxmlformats.org/officeDocument/2006/relationships/slide" Target="slides/slide179.xml"/><Relationship Id="rId47" Type="http://schemas.openxmlformats.org/officeDocument/2006/relationships/slide" Target="slides/slide39.xml"/><Relationship Id="rId186" Type="http://schemas.openxmlformats.org/officeDocument/2006/relationships/slide" Target="slides/slide178.xml"/><Relationship Id="rId185" Type="http://schemas.openxmlformats.org/officeDocument/2006/relationships/slide" Target="slides/slide177.xml"/><Relationship Id="rId49" Type="http://schemas.openxmlformats.org/officeDocument/2006/relationships/slide" Target="slides/slide41.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36" Type="http://schemas.openxmlformats.org/officeDocument/2006/relationships/slide" Target="slides/slide28.xml"/><Relationship Id="rId175" Type="http://schemas.openxmlformats.org/officeDocument/2006/relationships/slide" Target="slides/slide167.xml"/><Relationship Id="rId39" Type="http://schemas.openxmlformats.org/officeDocument/2006/relationships/slide" Target="slides/slide31.xml"/><Relationship Id="rId174" Type="http://schemas.openxmlformats.org/officeDocument/2006/relationships/slide" Target="slides/slide166.xml"/><Relationship Id="rId38" Type="http://schemas.openxmlformats.org/officeDocument/2006/relationships/slide" Target="slides/slide30.xml"/><Relationship Id="rId173" Type="http://schemas.openxmlformats.org/officeDocument/2006/relationships/slide" Target="slides/slide165.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font" Target="fonts/Nunito-italic.fntdata"/><Relationship Id="rId14" Type="http://schemas.openxmlformats.org/officeDocument/2006/relationships/slide" Target="slides/slide6.xml"/><Relationship Id="rId197" Type="http://schemas.openxmlformats.org/officeDocument/2006/relationships/font" Target="fonts/Nunito-bold.fntdata"/><Relationship Id="rId17" Type="http://schemas.openxmlformats.org/officeDocument/2006/relationships/slide" Target="slides/slide9.xml"/><Relationship Id="rId196" Type="http://schemas.openxmlformats.org/officeDocument/2006/relationships/font" Target="fonts/Nunito-regular.fntdata"/><Relationship Id="rId16" Type="http://schemas.openxmlformats.org/officeDocument/2006/relationships/slide" Target="slides/slide8.xml"/><Relationship Id="rId195" Type="http://schemas.openxmlformats.org/officeDocument/2006/relationships/font" Target="fonts/RobotoMonoMedium-boldItalic.fntdata"/><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font" Target="fonts/Nunito-boldItalic.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slide" Target="slides/slide139.xml"/><Relationship Id="rId6" Type="http://schemas.openxmlformats.org/officeDocument/2006/relationships/slideMaster" Target="slideMasters/slideMaster2.xml"/><Relationship Id="rId146" Type="http://schemas.openxmlformats.org/officeDocument/2006/relationships/slide" Target="slides/slide138.xml"/><Relationship Id="rId7" Type="http://schemas.openxmlformats.org/officeDocument/2006/relationships/slideMaster" Target="slideMasters/slideMaster3.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65" Type="http://schemas.openxmlformats.org/officeDocument/2006/relationships/slide" Target="slides/slide57.xml"/><Relationship Id="rId171" Type="http://schemas.openxmlformats.org/officeDocument/2006/relationships/slide" Target="slides/slide163.xml"/><Relationship Id="rId68" Type="http://schemas.openxmlformats.org/officeDocument/2006/relationships/slide" Target="slides/slide60.xml"/><Relationship Id="rId170" Type="http://schemas.openxmlformats.org/officeDocument/2006/relationships/slide" Target="slides/slide162.xml"/><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69" Type="http://schemas.openxmlformats.org/officeDocument/2006/relationships/slide" Target="slides/slide61.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54" Type="http://schemas.openxmlformats.org/officeDocument/2006/relationships/slide" Target="slides/slide46.xml"/><Relationship Id="rId160" Type="http://schemas.openxmlformats.org/officeDocument/2006/relationships/slide" Target="slides/slide152.xml"/><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1" Type="http://schemas.openxmlformats.org/officeDocument/2006/relationships/slide" Target="slides/slide113.xml"/><Relationship Id="rId120" Type="http://schemas.openxmlformats.org/officeDocument/2006/relationships/slide" Target="slides/slide112.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10" Type="http://schemas.openxmlformats.org/officeDocument/2006/relationships/slide" Target="slides/slide102.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205" Type="http://schemas.openxmlformats.org/officeDocument/2006/relationships/font" Target="fonts/RobotoMono-boldItalic.fntdata"/><Relationship Id="rId204" Type="http://schemas.openxmlformats.org/officeDocument/2006/relationships/font" Target="fonts/RobotoMono-italic.fntdata"/><Relationship Id="rId203" Type="http://schemas.openxmlformats.org/officeDocument/2006/relationships/font" Target="fonts/RobotoMono-bold.fntdata"/><Relationship Id="rId202" Type="http://schemas.openxmlformats.org/officeDocument/2006/relationships/font" Target="fonts/RobotoMono-regular.fntdata"/><Relationship Id="rId201" Type="http://schemas.openxmlformats.org/officeDocument/2006/relationships/font" Target="fonts/MavenPro-bold.fntdata"/><Relationship Id="rId200" Type="http://schemas.openxmlformats.org/officeDocument/2006/relationships/font" Target="fonts/MavenPr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66e3cf77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66e3cf77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6ea845e14c_0_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6ea845e14c_0_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6ea845e14c_0_2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6ea845e14c_0_2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6ea845e14c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6ea845e14c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6ea845e14c_0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6ea845e14c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26ea845e14c_0_2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26ea845e14c_0_2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6ea845e14c_0_2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6ea845e14c_0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26ea845e14c_0_2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26ea845e14c_0_2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6ea845e14c_0_2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6ea845e14c_0_2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6ea845e14c_0_2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26ea845e14c_0_2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6ea845e14c_0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6ea845e14c_0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6e3cf774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6e3cf774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26ea845e14c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26ea845e14c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6ea845e14c_0_2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6ea845e14c_0_2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6ea845e14c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6ea845e14c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6ea845e14c_0_2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26ea845e14c_0_2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6ea845e14c_0_2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26ea845e14c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26ea845e14c_0_3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26ea845e14c_0_3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26ea845e14c_0_2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26ea845e14c_0_2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26ea845e14c_0_2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26ea845e14c_0_2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26ea845e14c_0_2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26ea845e14c_0_2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6ea845e14c_0_2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6ea845e14c_0_2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66e3cf774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66e3cf774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26ea845e14c_0_2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26ea845e14c_0_2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26ea845e14c_0_2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26ea845e14c_0_2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26ea845e14c_0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26ea845e14c_0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26ea845e14c_0_2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26ea845e14c_0_2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6ea845e14c_0_2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26ea845e14c_0_2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6ea845e14c_0_2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26ea845e14c_0_2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6ea845e14c_0_2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6ea845e14c_0_2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6ea845e14c_0_2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26ea845e14c_0_2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6ea845e14c_0_2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26ea845e14c_0_2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6ea845e14c_0_2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6ea845e14c_0_2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66e3cf774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66e3cf774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26ea845e14c_0_2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26ea845e14c_0_2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26ea845e14c_0_4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26ea845e14c_0_4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26ea845e14c_0_4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26ea845e14c_0_4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26ea845e14c_0_4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26ea845e14c_0_4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26ea845e14c_0_4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26ea845e14c_0_4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6ea845e14c_0_4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6ea845e14c_0_4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26ea845e14c_0_4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26ea845e14c_0_4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26ea845e14c_0_4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26ea845e14c_0_4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26ea845e14c_0_4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26ea845e14c_0_4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6ea845e14c_0_4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26ea845e14c_0_4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66e3cf774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66e3cf774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6ea845e14c_0_4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26ea845e14c_0_4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26ea845e14c_0_4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26ea845e14c_0_4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26ea845e14c_0_4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26ea845e14c_0_4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26ea845e14c_0_4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26ea845e14c_0_4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6ea845e14c_0_4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26ea845e14c_0_4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6ea845e14c_0_4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6ea845e14c_0_4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26ea845e14c_0_4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26ea845e14c_0_4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26ea845e14c_0_4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26ea845e14c_0_4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26ea845e14c_0_4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26ea845e14c_0_4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6ea845e14c_0_4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26ea845e14c_0_4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66e3cf774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66e3cf774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26ea845e14c_0_4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26ea845e14c_0_4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26ea845e14c_0_4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26ea845e14c_0_4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26ea845e14c_0_4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26ea845e14c_0_4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26ea845e14c_0_4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26ea845e14c_0_4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26ea845e14c_0_4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26ea845e14c_0_4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26ea845e14c_0_5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26ea845e14c_0_5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26ea845e14c_0_5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26ea845e14c_0_5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26ea845e14c_0_5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26ea845e14c_0_5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26ea845e14c_0_5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26ea845e14c_0_5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26ea845e14c_0_5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26ea845e14c_0_5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66e3cf774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66e3cf774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26ea845e14c_0_5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26ea845e14c_0_5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6ea845e14c_0_5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6ea845e14c_0_5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26ea845e14c_0_5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26ea845e14c_0_5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26ea845e14c_0_5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26ea845e14c_0_5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26ea845e14c_0_5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26ea845e14c_0_5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26ea845e14c_0_5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26ea845e14c_0_5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26ea845e14c_0_5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26ea845e14c_0_5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26ea845e14c_0_5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26ea845e14c_0_5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26ea845e14c_0_5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26ea845e14c_0_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26ea845e14c_0_5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26ea845e14c_0_5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66e3cf774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66e3cf774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26ea845e14c_0_5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26ea845e14c_0_5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26ea845e14c_0_5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26ea845e14c_0_5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26ea845e14c_0_5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26ea845e14c_0_5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26ea845e14c_0_5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26ea845e14c_0_5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26ea845e14c_0_5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26ea845e14c_0_5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26ea845e14c_0_5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26ea845e14c_0_5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26ea845e14c_0_5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26ea845e14c_0_5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26ea845e14c_0_5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26ea845e14c_0_5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26ea845e14c_0_5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26ea845e14c_0_5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26ea845e14c_0_5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26ea845e14c_0_5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66e3cf774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66e3cf774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6ea845e14c_0_5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6ea845e14c_0_5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26ea845e14c_0_5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26ea845e14c_0_5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26ea845e14c_0_5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26ea845e14c_0_5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6ea845e14c_0_5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26ea845e14c_0_5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6ea845e14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6ea845e14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6ea845e14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6ea845e14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6ea845e14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6ea845e14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6ea845e14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6ea845e14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6ea845e14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6ea845e14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6ea845e14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6ea845e14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6ea845e14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6ea845e14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6ea845e14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6ea845e14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6ea845e14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6ea845e14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6ea845e14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6ea845e14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6ea845e14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6ea845e14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6ea845e14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6ea845e14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6ea845e14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6ea845e14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6ea845e14c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6ea845e14c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6ea845e14c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6ea845e14c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6ea845e14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6ea845e14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6ea845e14c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6ea845e14c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6ea845e14c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6ea845e14c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6ea845e14c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6ea845e14c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6ea845e14c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6ea845e14c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6ea845e14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6ea845e14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6ea845e14c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6ea845e14c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6ea845e14c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6ea845e14c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b3e618710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b3e618710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6ea845e14c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26ea845e14c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6ea845e14c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6ea845e14c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6ea845e14c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6ea845e14c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6ea845e14c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6ea845e14c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6ea845e14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6ea845e14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6ea845e14c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6ea845e14c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6ea845e14c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6ea845e14c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6ea845e14c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6ea845e14c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6ea845e14c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6ea845e14c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6ea845e14c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6ea845e14c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b3e618710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b3e618710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6ea845e14c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6ea845e14c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6ea845e14c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6ea845e14c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6ea845e14c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6ea845e14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6ea845e14c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6ea845e14c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6ea845e14c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6ea845e14c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6ea845e14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6ea845e14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6ea845e14c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6ea845e14c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6ea845e14c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6ea845e14c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6ea845e14c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6ea845e14c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6ea845e14c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6ea845e14c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b3e618710a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b3e618710a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6ea845e14c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6ea845e14c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6ea845e14c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6ea845e14c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6ea845e14c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6ea845e14c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6ea845e14c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6ea845e14c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6ea845e14c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26ea845e14c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6ea845e14c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6ea845e14c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6ea845e14c_0_1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6ea845e14c_0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6ea845e14c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6ea845e14c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6ea845e14c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26ea845e14c_0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6ea845e14c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6ea845e14c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b3e618710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b3e618710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6ea845e14c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6ea845e14c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26ea845e14c_0_1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26ea845e14c_0_1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6ea845e14c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6ea845e14c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6ea845e14c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6ea845e14c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6ea845e14c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6ea845e14c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6ea845e14c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26ea845e14c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26ea845e14c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26ea845e14c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6ea845e14c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6ea845e14c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6ea845e14c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6ea845e14c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6ea845e14c_0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6ea845e14c_0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b3e618710a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b3e618710a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26ea845e14c_0_1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26ea845e14c_0_1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6ea845e14c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6ea845e14c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6ea845e14c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6ea845e14c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6ea845e14c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6ea845e14c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6ea845e14c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6ea845e14c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6ea845e14c_0_1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6ea845e14c_0_1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6ea845e14c_0_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6ea845e14c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26ea845e14c_0_1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26ea845e14c_0_1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6ea845e14c_0_3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6ea845e14c_0_3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6ea845e14c_0_2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6ea845e14c_0_2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b3e618710a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b3e618710a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6ea845e14c_0_2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26ea845e14c_0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6ea845e14c_0_2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6ea845e14c_0_2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26ea845e14c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26ea845e14c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6ea845e14c_0_2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26ea845e14c_0_2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26ea845e14c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26ea845e14c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6ea845e14c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6ea845e14c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6ea845e14c_0_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26ea845e14c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6ea845e14c_0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26ea845e14c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6ea845e14c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26ea845e14c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26ea845e14c_0_2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26ea845e14c_0_2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277" name="Shape 277"/>
        <p:cNvGrpSpPr/>
        <p:nvPr/>
      </p:nvGrpSpPr>
      <p:grpSpPr>
        <a:xfrm>
          <a:off x="0" y="0"/>
          <a:ext cx="0" cy="0"/>
          <a:chOff x="0" y="0"/>
          <a:chExt cx="0" cy="0"/>
        </a:xfrm>
      </p:grpSpPr>
      <p:sp>
        <p:nvSpPr>
          <p:cNvPr id="278" name="Google Shape;278;p14"/>
          <p:cNvSpPr/>
          <p:nvPr/>
        </p:nvSpPr>
        <p:spPr>
          <a:xfrm>
            <a:off x="7343003"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7343003"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7801210"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7801210"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7801210"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8259418"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259418" y="3757688"/>
            <a:ext cx="316800" cy="1384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8259418"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259418"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8717625"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8717625" y="3757688"/>
            <a:ext cx="316800" cy="1384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8717625"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8717625" y="3409675"/>
            <a:ext cx="316800" cy="1732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8717625"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14"/>
          <p:cNvGrpSpPr/>
          <p:nvPr/>
        </p:nvGrpSpPr>
        <p:grpSpPr>
          <a:xfrm>
            <a:off x="5043503" y="0"/>
            <a:ext cx="3814072" cy="3839102"/>
            <a:chOff x="5043503" y="0"/>
            <a:chExt cx="3814072" cy="3839102"/>
          </a:xfrm>
        </p:grpSpPr>
        <p:sp>
          <p:nvSpPr>
            <p:cNvPr id="293" name="Google Shape;293;p14"/>
            <p:cNvSpPr/>
            <p:nvPr/>
          </p:nvSpPr>
          <p:spPr>
            <a:xfrm>
              <a:off x="8460975" y="1817775"/>
              <a:ext cx="396600" cy="3966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rot="-9830444">
              <a:off x="6469759" y="3480728"/>
              <a:ext cx="320148" cy="320148"/>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14"/>
            <p:cNvGrpSpPr/>
            <p:nvPr/>
          </p:nvGrpSpPr>
          <p:grpSpPr>
            <a:xfrm>
              <a:off x="7647812" y="2704283"/>
              <a:ext cx="635219" cy="635219"/>
              <a:chOff x="6725724" y="2701260"/>
              <a:chExt cx="1208101" cy="1208100"/>
            </a:xfrm>
          </p:grpSpPr>
          <p:sp>
            <p:nvSpPr>
              <p:cNvPr id="296" name="Google Shape;296;p14"/>
              <p:cNvSpPr/>
              <p:nvPr/>
            </p:nvSpPr>
            <p:spPr>
              <a:xfrm rot="5400000">
                <a:off x="6725725" y="2701260"/>
                <a:ext cx="1208100" cy="12081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14"/>
            <p:cNvSpPr/>
            <p:nvPr/>
          </p:nvSpPr>
          <p:spPr>
            <a:xfrm>
              <a:off x="8460975" y="1817775"/>
              <a:ext cx="396600" cy="396600"/>
            </a:xfrm>
            <a:prstGeom prst="pie">
              <a:avLst>
                <a:gd fmla="val 19376841" name="adj1"/>
                <a:gd fmla="val 1620000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14"/>
            <p:cNvGrpSpPr/>
            <p:nvPr/>
          </p:nvGrpSpPr>
          <p:grpSpPr>
            <a:xfrm>
              <a:off x="7952720" y="179238"/>
              <a:ext cx="873165" cy="873003"/>
              <a:chOff x="7754428" y="208725"/>
              <a:chExt cx="541800" cy="541800"/>
            </a:xfrm>
          </p:grpSpPr>
          <p:sp>
            <p:nvSpPr>
              <p:cNvPr id="301" name="Google Shape;301;p14"/>
              <p:cNvSpPr/>
              <p:nvPr/>
            </p:nvSpPr>
            <p:spPr>
              <a:xfrm rot="-8647347">
                <a:off x="7831319" y="285616"/>
                <a:ext cx="388018" cy="388018"/>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rot="-8647347">
                <a:off x="7831319" y="285616"/>
                <a:ext cx="388018" cy="388018"/>
              </a:xfrm>
              <a:prstGeom prst="pie">
                <a:avLst>
                  <a:gd fmla="val 19376841" name="adj1"/>
                  <a:gd fmla="val 12313574"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14"/>
            <p:cNvSpPr/>
            <p:nvPr/>
          </p:nvSpPr>
          <p:spPr>
            <a:xfrm>
              <a:off x="5399840" y="356365"/>
              <a:ext cx="2577000" cy="25770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rot="2043858">
              <a:off x="5503813" y="460310"/>
              <a:ext cx="2369480" cy="2369480"/>
            </a:xfrm>
            <a:prstGeom prst="ellipse">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rot="2044777">
              <a:off x="5911449" y="867729"/>
              <a:ext cx="1554223" cy="1554223"/>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rot="-9830444">
              <a:off x="6469759" y="3480727"/>
              <a:ext cx="320148" cy="320148"/>
            </a:xfrm>
            <a:prstGeom prst="pie">
              <a:avLst>
                <a:gd fmla="val 19376841" name="adj1"/>
                <a:gd fmla="val 1620000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9900FF"/>
              </a:buClr>
              <a:buSzPts val="3600"/>
              <a:buNone/>
              <a:defRPr sz="3600">
                <a:solidFill>
                  <a:srgbClr val="9900FF"/>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10" name="Google Shape;310;p1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351C75"/>
              </a:buClr>
              <a:buSzPts val="1600"/>
              <a:buNone/>
              <a:defRPr sz="1600">
                <a:solidFill>
                  <a:srgbClr val="351C75"/>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11" name="Shape 311"/>
        <p:cNvGrpSpPr/>
        <p:nvPr/>
      </p:nvGrpSpPr>
      <p:grpSpPr>
        <a:xfrm>
          <a:off x="0" y="0"/>
          <a:ext cx="0" cy="0"/>
          <a:chOff x="0" y="0"/>
          <a:chExt cx="0" cy="0"/>
        </a:xfrm>
      </p:grpSpPr>
      <p:grpSp>
        <p:nvGrpSpPr>
          <p:cNvPr id="312" name="Google Shape;312;p15"/>
          <p:cNvGrpSpPr/>
          <p:nvPr/>
        </p:nvGrpSpPr>
        <p:grpSpPr>
          <a:xfrm>
            <a:off x="146769" y="3406"/>
            <a:ext cx="1233215" cy="1384535"/>
            <a:chOff x="146769" y="3406"/>
            <a:chExt cx="1233215" cy="1384535"/>
          </a:xfrm>
        </p:grpSpPr>
        <p:grpSp>
          <p:nvGrpSpPr>
            <p:cNvPr id="313" name="Google Shape;313;p15"/>
            <p:cNvGrpSpPr/>
            <p:nvPr/>
          </p:nvGrpSpPr>
          <p:grpSpPr>
            <a:xfrm>
              <a:off x="1063183" y="3406"/>
              <a:ext cx="316800" cy="688513"/>
              <a:chOff x="1063183" y="3406"/>
              <a:chExt cx="316800" cy="688513"/>
            </a:xfrm>
          </p:grpSpPr>
          <p:sp>
            <p:nvSpPr>
              <p:cNvPr id="314" name="Google Shape;314;p15"/>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5"/>
            <p:cNvGrpSpPr/>
            <p:nvPr/>
          </p:nvGrpSpPr>
          <p:grpSpPr>
            <a:xfrm>
              <a:off x="604976" y="3406"/>
              <a:ext cx="316800" cy="1036524"/>
              <a:chOff x="604976" y="3406"/>
              <a:chExt cx="316800" cy="1036524"/>
            </a:xfrm>
          </p:grpSpPr>
          <p:sp>
            <p:nvSpPr>
              <p:cNvPr id="317" name="Google Shape;317;p1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15"/>
            <p:cNvGrpSpPr/>
            <p:nvPr/>
          </p:nvGrpSpPr>
          <p:grpSpPr>
            <a:xfrm>
              <a:off x="146769" y="3406"/>
              <a:ext cx="316800" cy="1384535"/>
              <a:chOff x="146769" y="3406"/>
              <a:chExt cx="316800" cy="1384535"/>
            </a:xfrm>
          </p:grpSpPr>
          <p:sp>
            <p:nvSpPr>
              <p:cNvPr id="321" name="Google Shape;321;p15"/>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 name="Google Shape;325;p15"/>
          <p:cNvGrpSpPr/>
          <p:nvPr/>
        </p:nvGrpSpPr>
        <p:grpSpPr>
          <a:xfrm>
            <a:off x="6775084" y="2904008"/>
            <a:ext cx="2186148" cy="2239500"/>
            <a:chOff x="6775084" y="2904008"/>
            <a:chExt cx="2186148" cy="2239500"/>
          </a:xfrm>
        </p:grpSpPr>
        <p:grpSp>
          <p:nvGrpSpPr>
            <p:cNvPr id="326" name="Google Shape;326;p15"/>
            <p:cNvGrpSpPr/>
            <p:nvPr/>
          </p:nvGrpSpPr>
          <p:grpSpPr>
            <a:xfrm>
              <a:off x="6775084" y="4253708"/>
              <a:ext cx="409500" cy="889800"/>
              <a:chOff x="6775084" y="4253708"/>
              <a:chExt cx="409500" cy="889800"/>
            </a:xfrm>
          </p:grpSpPr>
          <p:sp>
            <p:nvSpPr>
              <p:cNvPr id="327" name="Google Shape;327;p1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5"/>
            <p:cNvGrpSpPr/>
            <p:nvPr/>
          </p:nvGrpSpPr>
          <p:grpSpPr>
            <a:xfrm>
              <a:off x="7367299" y="3804008"/>
              <a:ext cx="409500" cy="1339500"/>
              <a:chOff x="7367299" y="3804008"/>
              <a:chExt cx="409500" cy="1339500"/>
            </a:xfrm>
          </p:grpSpPr>
          <p:sp>
            <p:nvSpPr>
              <p:cNvPr id="330" name="Google Shape;330;p15"/>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5"/>
            <p:cNvGrpSpPr/>
            <p:nvPr/>
          </p:nvGrpSpPr>
          <p:grpSpPr>
            <a:xfrm>
              <a:off x="7959516" y="3354008"/>
              <a:ext cx="409500" cy="1789500"/>
              <a:chOff x="7959516" y="3354008"/>
              <a:chExt cx="409500" cy="1789500"/>
            </a:xfrm>
          </p:grpSpPr>
          <p:sp>
            <p:nvSpPr>
              <p:cNvPr id="334" name="Google Shape;334;p15"/>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15"/>
            <p:cNvGrpSpPr/>
            <p:nvPr/>
          </p:nvGrpSpPr>
          <p:grpSpPr>
            <a:xfrm>
              <a:off x="8551731" y="2904008"/>
              <a:ext cx="409500" cy="2239500"/>
              <a:chOff x="8551731" y="2904008"/>
              <a:chExt cx="409500" cy="2239500"/>
            </a:xfrm>
          </p:grpSpPr>
          <p:sp>
            <p:nvSpPr>
              <p:cNvPr id="339" name="Google Shape;339;p15"/>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4" name="Google Shape;344;p1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45" name="Google Shape;345;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6" name="Shape 346"/>
        <p:cNvGrpSpPr/>
        <p:nvPr/>
      </p:nvGrpSpPr>
      <p:grpSpPr>
        <a:xfrm>
          <a:off x="0" y="0"/>
          <a:ext cx="0" cy="0"/>
          <a:chOff x="0" y="0"/>
          <a:chExt cx="0" cy="0"/>
        </a:xfrm>
      </p:grpSpPr>
      <p:sp>
        <p:nvSpPr>
          <p:cNvPr id="347" name="Google Shape;347;p16"/>
          <p:cNvSpPr/>
          <p:nvPr/>
        </p:nvSpPr>
        <p:spPr>
          <a:xfrm rot="-5400000">
            <a:off x="627932" y="297500"/>
            <a:ext cx="998100" cy="1002000"/>
          </a:xfrm>
          <a:prstGeom prst="pie">
            <a:avLst>
              <a:gd fmla="val 10792838"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rot="-5400000">
            <a:off x="828601" y="502048"/>
            <a:ext cx="594000" cy="594000"/>
          </a:xfrm>
          <a:prstGeom prst="pie">
            <a:avLst>
              <a:gd fmla="val 10792838" name="adj1"/>
              <a:gd fmla="val 16200000" name="adj2"/>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0124D"/>
              </a:buClr>
              <a:buSzPts val="2800"/>
              <a:buNone/>
              <a:defRPr>
                <a:solidFill>
                  <a:srgbClr val="20124D"/>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0" name="Google Shape;350;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51" name="Google Shape;351;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2" name="Shape 352"/>
        <p:cNvGrpSpPr/>
        <p:nvPr/>
      </p:nvGrpSpPr>
      <p:grpSpPr>
        <a:xfrm>
          <a:off x="0" y="0"/>
          <a:ext cx="0" cy="0"/>
          <a:chOff x="0" y="0"/>
          <a:chExt cx="0" cy="0"/>
        </a:xfrm>
      </p:grpSpPr>
      <p:grpSp>
        <p:nvGrpSpPr>
          <p:cNvPr id="353" name="Google Shape;353;p17"/>
          <p:cNvGrpSpPr/>
          <p:nvPr/>
        </p:nvGrpSpPr>
        <p:grpSpPr>
          <a:xfrm>
            <a:off x="625966" y="299376"/>
            <a:ext cx="999312" cy="999312"/>
            <a:chOff x="348199" y="179450"/>
            <a:chExt cx="1116300" cy="1116300"/>
          </a:xfrm>
        </p:grpSpPr>
        <p:sp>
          <p:nvSpPr>
            <p:cNvPr id="354" name="Google Shape;354;p1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7" name="Google Shape;357;p17"/>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58" name="Google Shape;358;p17"/>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59" name="Google Shape;359;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0" name="Shape 360"/>
        <p:cNvGrpSpPr/>
        <p:nvPr/>
      </p:nvGrpSpPr>
      <p:grpSpPr>
        <a:xfrm>
          <a:off x="0" y="0"/>
          <a:ext cx="0" cy="0"/>
          <a:chOff x="0" y="0"/>
          <a:chExt cx="0" cy="0"/>
        </a:xfrm>
      </p:grpSpPr>
      <p:grpSp>
        <p:nvGrpSpPr>
          <p:cNvPr id="361" name="Google Shape;361;p18"/>
          <p:cNvGrpSpPr/>
          <p:nvPr/>
        </p:nvGrpSpPr>
        <p:grpSpPr>
          <a:xfrm>
            <a:off x="625966" y="299376"/>
            <a:ext cx="999312" cy="999312"/>
            <a:chOff x="348199" y="179450"/>
            <a:chExt cx="1116300" cy="1116300"/>
          </a:xfrm>
        </p:grpSpPr>
        <p:sp>
          <p:nvSpPr>
            <p:cNvPr id="362" name="Google Shape;362;p1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 name="Google Shape;365;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6" name="Shape 366"/>
        <p:cNvGrpSpPr/>
        <p:nvPr/>
      </p:nvGrpSpPr>
      <p:grpSpPr>
        <a:xfrm>
          <a:off x="0" y="0"/>
          <a:ext cx="0" cy="0"/>
          <a:chOff x="0" y="0"/>
          <a:chExt cx="0" cy="0"/>
        </a:xfrm>
      </p:grpSpPr>
      <p:grpSp>
        <p:nvGrpSpPr>
          <p:cNvPr id="367" name="Google Shape;367;p19"/>
          <p:cNvGrpSpPr/>
          <p:nvPr/>
        </p:nvGrpSpPr>
        <p:grpSpPr>
          <a:xfrm>
            <a:off x="625966" y="299376"/>
            <a:ext cx="999312" cy="999312"/>
            <a:chOff x="348199" y="179450"/>
            <a:chExt cx="1116300" cy="1116300"/>
          </a:xfrm>
        </p:grpSpPr>
        <p:sp>
          <p:nvSpPr>
            <p:cNvPr id="368" name="Google Shape;368;p1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9"/>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19"/>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72" name="Google Shape;372;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73" name="Shape 373"/>
        <p:cNvGrpSpPr/>
        <p:nvPr/>
      </p:nvGrpSpPr>
      <p:grpSpPr>
        <a:xfrm>
          <a:off x="0" y="0"/>
          <a:ext cx="0" cy="0"/>
          <a:chOff x="0" y="0"/>
          <a:chExt cx="0" cy="0"/>
        </a:xfrm>
      </p:grpSpPr>
      <p:grpSp>
        <p:nvGrpSpPr>
          <p:cNvPr id="374" name="Google Shape;374;p20"/>
          <p:cNvGrpSpPr/>
          <p:nvPr/>
        </p:nvGrpSpPr>
        <p:grpSpPr>
          <a:xfrm>
            <a:off x="6866714" y="1306"/>
            <a:ext cx="2267451" cy="2601690"/>
            <a:chOff x="6790514" y="1306"/>
            <a:chExt cx="2267451" cy="2601690"/>
          </a:xfrm>
        </p:grpSpPr>
        <p:grpSp>
          <p:nvGrpSpPr>
            <p:cNvPr id="375" name="Google Shape;375;p20"/>
            <p:cNvGrpSpPr/>
            <p:nvPr/>
          </p:nvGrpSpPr>
          <p:grpSpPr>
            <a:xfrm>
              <a:off x="7067465" y="1306"/>
              <a:ext cx="1990500" cy="1990200"/>
              <a:chOff x="7067465" y="1306"/>
              <a:chExt cx="1990500" cy="1990200"/>
            </a:xfrm>
          </p:grpSpPr>
          <p:sp>
            <p:nvSpPr>
              <p:cNvPr id="376" name="Google Shape;376;p20"/>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0"/>
            <p:cNvGrpSpPr/>
            <p:nvPr/>
          </p:nvGrpSpPr>
          <p:grpSpPr>
            <a:xfrm>
              <a:off x="8207126" y="1807996"/>
              <a:ext cx="795000" cy="795000"/>
              <a:chOff x="8207126" y="1807996"/>
              <a:chExt cx="795000" cy="795000"/>
            </a:xfrm>
          </p:grpSpPr>
          <p:sp>
            <p:nvSpPr>
              <p:cNvPr id="380" name="Google Shape;380;p20"/>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0"/>
            <p:cNvGrpSpPr/>
            <p:nvPr/>
          </p:nvGrpSpPr>
          <p:grpSpPr>
            <a:xfrm>
              <a:off x="6790514" y="118857"/>
              <a:ext cx="548700" cy="548700"/>
              <a:chOff x="6790514" y="118857"/>
              <a:chExt cx="548700" cy="548700"/>
            </a:xfrm>
          </p:grpSpPr>
          <p:sp>
            <p:nvSpPr>
              <p:cNvPr id="384" name="Google Shape;384;p20"/>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6" name="Google Shape;386;p20"/>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87" name="Google Shape;387;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8" name="Shape 388"/>
        <p:cNvGrpSpPr/>
        <p:nvPr/>
      </p:nvGrpSpPr>
      <p:grpSpPr>
        <a:xfrm>
          <a:off x="0" y="0"/>
          <a:ext cx="0" cy="0"/>
          <a:chOff x="0" y="0"/>
          <a:chExt cx="0" cy="0"/>
        </a:xfrm>
      </p:grpSpPr>
      <p:grpSp>
        <p:nvGrpSpPr>
          <p:cNvPr id="389" name="Google Shape;389;p21"/>
          <p:cNvGrpSpPr/>
          <p:nvPr/>
        </p:nvGrpSpPr>
        <p:grpSpPr>
          <a:xfrm>
            <a:off x="625966" y="299376"/>
            <a:ext cx="999312" cy="999312"/>
            <a:chOff x="348199" y="179450"/>
            <a:chExt cx="1116300" cy="1116300"/>
          </a:xfrm>
        </p:grpSpPr>
        <p:sp>
          <p:nvSpPr>
            <p:cNvPr id="390" name="Google Shape;390;p2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3" name="Google Shape;393;p21"/>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94" name="Google Shape;394;p21"/>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5" name="Google Shape;395;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6" name="Shape 396"/>
        <p:cNvGrpSpPr/>
        <p:nvPr/>
      </p:nvGrpSpPr>
      <p:grpSpPr>
        <a:xfrm>
          <a:off x="0" y="0"/>
          <a:ext cx="0" cy="0"/>
          <a:chOff x="0" y="0"/>
          <a:chExt cx="0" cy="0"/>
        </a:xfrm>
      </p:grpSpPr>
      <p:grpSp>
        <p:nvGrpSpPr>
          <p:cNvPr id="397" name="Google Shape;397;p22"/>
          <p:cNvGrpSpPr/>
          <p:nvPr/>
        </p:nvGrpSpPr>
        <p:grpSpPr>
          <a:xfrm>
            <a:off x="713373" y="3847119"/>
            <a:ext cx="825392" cy="825392"/>
            <a:chOff x="348199" y="179450"/>
            <a:chExt cx="1116300" cy="1116300"/>
          </a:xfrm>
        </p:grpSpPr>
        <p:sp>
          <p:nvSpPr>
            <p:cNvPr id="398" name="Google Shape;398;p2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2"/>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401" name="Google Shape;401;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402" name="Shape 402"/>
        <p:cNvGrpSpPr/>
        <p:nvPr/>
      </p:nvGrpSpPr>
      <p:grpSpPr>
        <a:xfrm>
          <a:off x="0" y="0"/>
          <a:ext cx="0" cy="0"/>
          <a:chOff x="0" y="0"/>
          <a:chExt cx="0" cy="0"/>
        </a:xfrm>
      </p:grpSpPr>
      <p:grpSp>
        <p:nvGrpSpPr>
          <p:cNvPr id="403" name="Google Shape;403;p23"/>
          <p:cNvGrpSpPr/>
          <p:nvPr/>
        </p:nvGrpSpPr>
        <p:grpSpPr>
          <a:xfrm>
            <a:off x="52" y="4099200"/>
            <a:ext cx="9144036" cy="1044300"/>
            <a:chOff x="52" y="4099200"/>
            <a:chExt cx="9144036" cy="1044300"/>
          </a:xfrm>
        </p:grpSpPr>
        <p:grpSp>
          <p:nvGrpSpPr>
            <p:cNvPr id="404" name="Google Shape;404;p23"/>
            <p:cNvGrpSpPr/>
            <p:nvPr/>
          </p:nvGrpSpPr>
          <p:grpSpPr>
            <a:xfrm>
              <a:off x="52" y="4309200"/>
              <a:ext cx="231622" cy="834300"/>
              <a:chOff x="2688737" y="4301380"/>
              <a:chExt cx="231900" cy="834300"/>
            </a:xfrm>
          </p:grpSpPr>
          <p:sp>
            <p:nvSpPr>
              <p:cNvPr id="405" name="Google Shape;405;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23"/>
            <p:cNvGrpSpPr/>
            <p:nvPr/>
          </p:nvGrpSpPr>
          <p:grpSpPr>
            <a:xfrm>
              <a:off x="371406" y="4099200"/>
              <a:ext cx="231622" cy="1044300"/>
              <a:chOff x="2688737" y="4091380"/>
              <a:chExt cx="231900" cy="1044300"/>
            </a:xfrm>
          </p:grpSpPr>
          <p:sp>
            <p:nvSpPr>
              <p:cNvPr id="410" name="Google Shape;410;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23"/>
            <p:cNvGrpSpPr/>
            <p:nvPr/>
          </p:nvGrpSpPr>
          <p:grpSpPr>
            <a:xfrm>
              <a:off x="742761" y="4309200"/>
              <a:ext cx="231622" cy="834300"/>
              <a:chOff x="2688737" y="4301380"/>
              <a:chExt cx="231900" cy="834300"/>
            </a:xfrm>
          </p:grpSpPr>
          <p:sp>
            <p:nvSpPr>
              <p:cNvPr id="416" name="Google Shape;416;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3"/>
            <p:cNvGrpSpPr/>
            <p:nvPr/>
          </p:nvGrpSpPr>
          <p:grpSpPr>
            <a:xfrm>
              <a:off x="1114115" y="4518900"/>
              <a:ext cx="231622" cy="624600"/>
              <a:chOff x="2688737" y="4511080"/>
              <a:chExt cx="231900" cy="624600"/>
            </a:xfrm>
          </p:grpSpPr>
          <p:sp>
            <p:nvSpPr>
              <p:cNvPr id="421" name="Google Shape;421;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23"/>
            <p:cNvGrpSpPr/>
            <p:nvPr/>
          </p:nvGrpSpPr>
          <p:grpSpPr>
            <a:xfrm>
              <a:off x="1856753" y="4099200"/>
              <a:ext cx="231600" cy="1044300"/>
              <a:chOff x="1856753" y="4099200"/>
              <a:chExt cx="231600" cy="1044300"/>
            </a:xfrm>
          </p:grpSpPr>
          <p:sp>
            <p:nvSpPr>
              <p:cNvPr id="425" name="Google Shape;425;p23"/>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23"/>
            <p:cNvGrpSpPr/>
            <p:nvPr/>
          </p:nvGrpSpPr>
          <p:grpSpPr>
            <a:xfrm>
              <a:off x="2228107" y="4309200"/>
              <a:ext cx="231600" cy="834300"/>
              <a:chOff x="2228107" y="4309200"/>
              <a:chExt cx="231600" cy="834300"/>
            </a:xfrm>
          </p:grpSpPr>
          <p:sp>
            <p:nvSpPr>
              <p:cNvPr id="431" name="Google Shape;431;p23"/>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3"/>
            <p:cNvGrpSpPr/>
            <p:nvPr/>
          </p:nvGrpSpPr>
          <p:grpSpPr>
            <a:xfrm>
              <a:off x="2599462" y="4518900"/>
              <a:ext cx="231600" cy="624600"/>
              <a:chOff x="2599462" y="4518900"/>
              <a:chExt cx="231600" cy="624600"/>
            </a:xfrm>
          </p:grpSpPr>
          <p:sp>
            <p:nvSpPr>
              <p:cNvPr id="436" name="Google Shape;436;p23"/>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3"/>
            <p:cNvGrpSpPr/>
            <p:nvPr/>
          </p:nvGrpSpPr>
          <p:grpSpPr>
            <a:xfrm>
              <a:off x="3342171" y="4099200"/>
              <a:ext cx="231600" cy="1044300"/>
              <a:chOff x="3342171" y="4099200"/>
              <a:chExt cx="231600" cy="1044300"/>
            </a:xfrm>
          </p:grpSpPr>
          <p:sp>
            <p:nvSpPr>
              <p:cNvPr id="440" name="Google Shape;440;p23"/>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3"/>
            <p:cNvGrpSpPr/>
            <p:nvPr/>
          </p:nvGrpSpPr>
          <p:grpSpPr>
            <a:xfrm>
              <a:off x="3713525" y="4309200"/>
              <a:ext cx="231600" cy="834300"/>
              <a:chOff x="3713525" y="4309200"/>
              <a:chExt cx="231600" cy="834300"/>
            </a:xfrm>
          </p:grpSpPr>
          <p:sp>
            <p:nvSpPr>
              <p:cNvPr id="446" name="Google Shape;446;p23"/>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3"/>
            <p:cNvGrpSpPr/>
            <p:nvPr/>
          </p:nvGrpSpPr>
          <p:grpSpPr>
            <a:xfrm>
              <a:off x="1485398" y="4309200"/>
              <a:ext cx="231600" cy="834300"/>
              <a:chOff x="1485398" y="4309200"/>
              <a:chExt cx="231600" cy="834300"/>
            </a:xfrm>
          </p:grpSpPr>
          <p:sp>
            <p:nvSpPr>
              <p:cNvPr id="451" name="Google Shape;451;p23"/>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23"/>
            <p:cNvGrpSpPr/>
            <p:nvPr/>
          </p:nvGrpSpPr>
          <p:grpSpPr>
            <a:xfrm>
              <a:off x="4084879" y="4518900"/>
              <a:ext cx="231600" cy="624600"/>
              <a:chOff x="4084879" y="4518900"/>
              <a:chExt cx="231600" cy="624600"/>
            </a:xfrm>
          </p:grpSpPr>
          <p:sp>
            <p:nvSpPr>
              <p:cNvPr id="456" name="Google Shape;456;p23"/>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3"/>
            <p:cNvGrpSpPr/>
            <p:nvPr/>
          </p:nvGrpSpPr>
          <p:grpSpPr>
            <a:xfrm>
              <a:off x="2970816" y="4309200"/>
              <a:ext cx="231600" cy="834300"/>
              <a:chOff x="2970816" y="4309200"/>
              <a:chExt cx="231600" cy="834300"/>
            </a:xfrm>
          </p:grpSpPr>
          <p:sp>
            <p:nvSpPr>
              <p:cNvPr id="460" name="Google Shape;460;p23"/>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23"/>
            <p:cNvGrpSpPr/>
            <p:nvPr/>
          </p:nvGrpSpPr>
          <p:grpSpPr>
            <a:xfrm>
              <a:off x="4456234" y="4309200"/>
              <a:ext cx="231600" cy="834300"/>
              <a:chOff x="4456234" y="4309200"/>
              <a:chExt cx="231600" cy="834300"/>
            </a:xfrm>
          </p:grpSpPr>
          <p:sp>
            <p:nvSpPr>
              <p:cNvPr id="465" name="Google Shape;465;p23"/>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23"/>
            <p:cNvGrpSpPr/>
            <p:nvPr/>
          </p:nvGrpSpPr>
          <p:grpSpPr>
            <a:xfrm>
              <a:off x="4827588" y="4099200"/>
              <a:ext cx="231600" cy="1044300"/>
              <a:chOff x="4827588" y="4099200"/>
              <a:chExt cx="231600" cy="1044300"/>
            </a:xfrm>
          </p:grpSpPr>
          <p:sp>
            <p:nvSpPr>
              <p:cNvPr id="470" name="Google Shape;470;p23"/>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3"/>
            <p:cNvGrpSpPr/>
            <p:nvPr/>
          </p:nvGrpSpPr>
          <p:grpSpPr>
            <a:xfrm>
              <a:off x="5198943" y="4309200"/>
              <a:ext cx="231600" cy="834300"/>
              <a:chOff x="5198943" y="4309200"/>
              <a:chExt cx="231600" cy="834300"/>
            </a:xfrm>
          </p:grpSpPr>
          <p:sp>
            <p:nvSpPr>
              <p:cNvPr id="476" name="Google Shape;476;p23"/>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23"/>
            <p:cNvGrpSpPr/>
            <p:nvPr/>
          </p:nvGrpSpPr>
          <p:grpSpPr>
            <a:xfrm>
              <a:off x="5570297" y="4518900"/>
              <a:ext cx="231600" cy="624600"/>
              <a:chOff x="5570297" y="4518900"/>
              <a:chExt cx="231600" cy="624600"/>
            </a:xfrm>
          </p:grpSpPr>
          <p:sp>
            <p:nvSpPr>
              <p:cNvPr id="481" name="Google Shape;481;p23"/>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23"/>
            <p:cNvGrpSpPr/>
            <p:nvPr/>
          </p:nvGrpSpPr>
          <p:grpSpPr>
            <a:xfrm>
              <a:off x="5941652" y="4309200"/>
              <a:ext cx="231600" cy="834300"/>
              <a:chOff x="5941652" y="4309200"/>
              <a:chExt cx="231600" cy="834300"/>
            </a:xfrm>
          </p:grpSpPr>
          <p:sp>
            <p:nvSpPr>
              <p:cNvPr id="485" name="Google Shape;485;p23"/>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23"/>
            <p:cNvGrpSpPr/>
            <p:nvPr/>
          </p:nvGrpSpPr>
          <p:grpSpPr>
            <a:xfrm>
              <a:off x="6313006" y="4099200"/>
              <a:ext cx="231600" cy="1044300"/>
              <a:chOff x="6313006" y="4099200"/>
              <a:chExt cx="231600" cy="1044300"/>
            </a:xfrm>
          </p:grpSpPr>
          <p:sp>
            <p:nvSpPr>
              <p:cNvPr id="490" name="Google Shape;490;p23"/>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3"/>
            <p:cNvGrpSpPr/>
            <p:nvPr/>
          </p:nvGrpSpPr>
          <p:grpSpPr>
            <a:xfrm>
              <a:off x="6684361" y="4309200"/>
              <a:ext cx="231600" cy="834300"/>
              <a:chOff x="6684361" y="4309200"/>
              <a:chExt cx="231600" cy="834300"/>
            </a:xfrm>
          </p:grpSpPr>
          <p:sp>
            <p:nvSpPr>
              <p:cNvPr id="496" name="Google Shape;496;p23"/>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3"/>
            <p:cNvGrpSpPr/>
            <p:nvPr/>
          </p:nvGrpSpPr>
          <p:grpSpPr>
            <a:xfrm>
              <a:off x="7055715" y="4518900"/>
              <a:ext cx="231600" cy="624600"/>
              <a:chOff x="7055715" y="4518900"/>
              <a:chExt cx="231600" cy="624600"/>
            </a:xfrm>
          </p:grpSpPr>
          <p:sp>
            <p:nvSpPr>
              <p:cNvPr id="501" name="Google Shape;501;p23"/>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23"/>
            <p:cNvGrpSpPr/>
            <p:nvPr/>
          </p:nvGrpSpPr>
          <p:grpSpPr>
            <a:xfrm>
              <a:off x="7798424" y="4099200"/>
              <a:ext cx="231600" cy="1044300"/>
              <a:chOff x="7798424" y="4099200"/>
              <a:chExt cx="231600" cy="1044300"/>
            </a:xfrm>
          </p:grpSpPr>
          <p:sp>
            <p:nvSpPr>
              <p:cNvPr id="505" name="Google Shape;505;p23"/>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23"/>
            <p:cNvGrpSpPr/>
            <p:nvPr/>
          </p:nvGrpSpPr>
          <p:grpSpPr>
            <a:xfrm>
              <a:off x="8169779" y="4309200"/>
              <a:ext cx="231600" cy="834300"/>
              <a:chOff x="8169779" y="4309200"/>
              <a:chExt cx="231600" cy="834300"/>
            </a:xfrm>
          </p:grpSpPr>
          <p:sp>
            <p:nvSpPr>
              <p:cNvPr id="511" name="Google Shape;511;p23"/>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23"/>
            <p:cNvGrpSpPr/>
            <p:nvPr/>
          </p:nvGrpSpPr>
          <p:grpSpPr>
            <a:xfrm>
              <a:off x="7427070" y="4309200"/>
              <a:ext cx="231600" cy="834300"/>
              <a:chOff x="7427070" y="4309200"/>
              <a:chExt cx="231600" cy="834300"/>
            </a:xfrm>
          </p:grpSpPr>
          <p:sp>
            <p:nvSpPr>
              <p:cNvPr id="516" name="Google Shape;516;p23"/>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23"/>
            <p:cNvGrpSpPr/>
            <p:nvPr/>
          </p:nvGrpSpPr>
          <p:grpSpPr>
            <a:xfrm>
              <a:off x="8541133" y="4518900"/>
              <a:ext cx="231600" cy="624600"/>
              <a:chOff x="8541133" y="4518900"/>
              <a:chExt cx="231600" cy="624600"/>
            </a:xfrm>
          </p:grpSpPr>
          <p:sp>
            <p:nvSpPr>
              <p:cNvPr id="521" name="Google Shape;521;p23"/>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23"/>
            <p:cNvGrpSpPr/>
            <p:nvPr/>
          </p:nvGrpSpPr>
          <p:grpSpPr>
            <a:xfrm>
              <a:off x="8912488" y="4309200"/>
              <a:ext cx="231600" cy="834300"/>
              <a:chOff x="8912488" y="4309200"/>
              <a:chExt cx="231600" cy="834300"/>
            </a:xfrm>
          </p:grpSpPr>
          <p:sp>
            <p:nvSpPr>
              <p:cNvPr id="525" name="Google Shape;525;p23"/>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9" name="Google Shape;529;p23"/>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530" name="Google Shape;530;p23"/>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531" name="Google Shape;531;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2" name="Shape 532"/>
        <p:cNvGrpSpPr/>
        <p:nvPr/>
      </p:nvGrpSpPr>
      <p:grpSpPr>
        <a:xfrm>
          <a:off x="0" y="0"/>
          <a:ext cx="0" cy="0"/>
          <a:chOff x="0" y="0"/>
          <a:chExt cx="0" cy="0"/>
        </a:xfrm>
      </p:grpSpPr>
      <p:sp>
        <p:nvSpPr>
          <p:cNvPr id="533" name="Google Shape;533;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538" name="Shape 538"/>
        <p:cNvGrpSpPr/>
        <p:nvPr/>
      </p:nvGrpSpPr>
      <p:grpSpPr>
        <a:xfrm>
          <a:off x="0" y="0"/>
          <a:ext cx="0" cy="0"/>
          <a:chOff x="0" y="0"/>
          <a:chExt cx="0" cy="0"/>
        </a:xfrm>
      </p:grpSpPr>
      <p:sp>
        <p:nvSpPr>
          <p:cNvPr id="539" name="Google Shape;539;p26"/>
          <p:cNvSpPr/>
          <p:nvPr/>
        </p:nvSpPr>
        <p:spPr>
          <a:xfrm>
            <a:off x="7343003"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7343003"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7801210"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7801210"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7801210"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8259418"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8259418" y="3757688"/>
            <a:ext cx="316800" cy="1384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8259418"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8259418"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8717625" y="4453711"/>
            <a:ext cx="316800" cy="688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8717625" y="3757688"/>
            <a:ext cx="316800" cy="1384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8717625" y="4105700"/>
            <a:ext cx="316800" cy="1036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8717625" y="3409675"/>
            <a:ext cx="316800" cy="1732500"/>
          </a:xfrm>
          <a:prstGeom prst="round2SameRect">
            <a:avLst>
              <a:gd fmla="val 50000" name="adj1"/>
              <a:gd fmla="val 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8717625" y="4801723"/>
            <a:ext cx="316800" cy="340500"/>
          </a:xfrm>
          <a:prstGeom prst="round2SameRect">
            <a:avLst>
              <a:gd fmla="val 50000" name="adj1"/>
              <a:gd fmla="val 0" name="adj2"/>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26"/>
          <p:cNvGrpSpPr/>
          <p:nvPr/>
        </p:nvGrpSpPr>
        <p:grpSpPr>
          <a:xfrm>
            <a:off x="5043503" y="0"/>
            <a:ext cx="3814072" cy="3839102"/>
            <a:chOff x="5043503" y="0"/>
            <a:chExt cx="3814072" cy="3839102"/>
          </a:xfrm>
        </p:grpSpPr>
        <p:sp>
          <p:nvSpPr>
            <p:cNvPr id="554" name="Google Shape;554;p26"/>
            <p:cNvSpPr/>
            <p:nvPr/>
          </p:nvSpPr>
          <p:spPr>
            <a:xfrm>
              <a:off x="8460975" y="1817775"/>
              <a:ext cx="396600" cy="3966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rot="-9830444">
              <a:off x="6469759" y="3480728"/>
              <a:ext cx="320148" cy="320148"/>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26"/>
            <p:cNvGrpSpPr/>
            <p:nvPr/>
          </p:nvGrpSpPr>
          <p:grpSpPr>
            <a:xfrm>
              <a:off x="7647812" y="2704283"/>
              <a:ext cx="635219" cy="635219"/>
              <a:chOff x="6725724" y="2701260"/>
              <a:chExt cx="1208101" cy="1208100"/>
            </a:xfrm>
          </p:grpSpPr>
          <p:sp>
            <p:nvSpPr>
              <p:cNvPr id="557" name="Google Shape;557;p26"/>
              <p:cNvSpPr/>
              <p:nvPr/>
            </p:nvSpPr>
            <p:spPr>
              <a:xfrm rot="5400000">
                <a:off x="6725725" y="2701260"/>
                <a:ext cx="1208100" cy="12081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 name="Google Shape;560;p26"/>
            <p:cNvSpPr/>
            <p:nvPr/>
          </p:nvSpPr>
          <p:spPr>
            <a:xfrm>
              <a:off x="8460975" y="1817775"/>
              <a:ext cx="396600" cy="396600"/>
            </a:xfrm>
            <a:prstGeom prst="pie">
              <a:avLst>
                <a:gd fmla="val 19376841" name="adj1"/>
                <a:gd fmla="val 1620000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26"/>
            <p:cNvGrpSpPr/>
            <p:nvPr/>
          </p:nvGrpSpPr>
          <p:grpSpPr>
            <a:xfrm>
              <a:off x="7952720" y="179238"/>
              <a:ext cx="873165" cy="873003"/>
              <a:chOff x="7754428" y="208725"/>
              <a:chExt cx="541800" cy="541800"/>
            </a:xfrm>
          </p:grpSpPr>
          <p:sp>
            <p:nvSpPr>
              <p:cNvPr id="562" name="Google Shape;562;p26"/>
              <p:cNvSpPr/>
              <p:nvPr/>
            </p:nvSpPr>
            <p:spPr>
              <a:xfrm rot="-8647347">
                <a:off x="7831319" y="285616"/>
                <a:ext cx="388018" cy="388018"/>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rot="-8647347">
                <a:off x="7831319" y="285616"/>
                <a:ext cx="388018" cy="388018"/>
              </a:xfrm>
              <a:prstGeom prst="pie">
                <a:avLst>
                  <a:gd fmla="val 19376841" name="adj1"/>
                  <a:gd fmla="val 12313574"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26"/>
            <p:cNvSpPr/>
            <p:nvPr/>
          </p:nvSpPr>
          <p:spPr>
            <a:xfrm>
              <a:off x="5399840" y="356365"/>
              <a:ext cx="2577000" cy="2577000"/>
            </a:xfrm>
            <a:prstGeom prst="ellipse">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rot="2043858">
              <a:off x="5503813" y="460310"/>
              <a:ext cx="2369480" cy="2369480"/>
            </a:xfrm>
            <a:prstGeom prst="ellipse">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rot="2044777">
              <a:off x="5911449" y="867729"/>
              <a:ext cx="1554223" cy="1554223"/>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rot="-9830444">
              <a:off x="6469759" y="3480727"/>
              <a:ext cx="320148" cy="320148"/>
            </a:xfrm>
            <a:prstGeom prst="pie">
              <a:avLst>
                <a:gd fmla="val 19376841" name="adj1"/>
                <a:gd fmla="val 16200000"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26"/>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rgbClr val="9900FF"/>
              </a:buClr>
              <a:buSzPts val="3600"/>
              <a:buNone/>
              <a:defRPr sz="3600">
                <a:solidFill>
                  <a:srgbClr val="9900FF"/>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571" name="Google Shape;571;p26"/>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351C75"/>
              </a:buClr>
              <a:buSzPts val="1600"/>
              <a:buNone/>
              <a:defRPr sz="1600">
                <a:solidFill>
                  <a:srgbClr val="351C75"/>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72" name="Shape 572"/>
        <p:cNvGrpSpPr/>
        <p:nvPr/>
      </p:nvGrpSpPr>
      <p:grpSpPr>
        <a:xfrm>
          <a:off x="0" y="0"/>
          <a:ext cx="0" cy="0"/>
          <a:chOff x="0" y="0"/>
          <a:chExt cx="0" cy="0"/>
        </a:xfrm>
      </p:grpSpPr>
      <p:grpSp>
        <p:nvGrpSpPr>
          <p:cNvPr id="573" name="Google Shape;573;p27"/>
          <p:cNvGrpSpPr/>
          <p:nvPr/>
        </p:nvGrpSpPr>
        <p:grpSpPr>
          <a:xfrm>
            <a:off x="146769" y="3406"/>
            <a:ext cx="1233215" cy="1384535"/>
            <a:chOff x="146769" y="3406"/>
            <a:chExt cx="1233215" cy="1384535"/>
          </a:xfrm>
        </p:grpSpPr>
        <p:grpSp>
          <p:nvGrpSpPr>
            <p:cNvPr id="574" name="Google Shape;574;p27"/>
            <p:cNvGrpSpPr/>
            <p:nvPr/>
          </p:nvGrpSpPr>
          <p:grpSpPr>
            <a:xfrm>
              <a:off x="1063183" y="3406"/>
              <a:ext cx="316800" cy="688513"/>
              <a:chOff x="1063183" y="3406"/>
              <a:chExt cx="316800" cy="688513"/>
            </a:xfrm>
          </p:grpSpPr>
          <p:sp>
            <p:nvSpPr>
              <p:cNvPr id="575" name="Google Shape;575;p27"/>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27"/>
            <p:cNvGrpSpPr/>
            <p:nvPr/>
          </p:nvGrpSpPr>
          <p:grpSpPr>
            <a:xfrm>
              <a:off x="604976" y="3406"/>
              <a:ext cx="316800" cy="1036524"/>
              <a:chOff x="604976" y="3406"/>
              <a:chExt cx="316800" cy="1036524"/>
            </a:xfrm>
          </p:grpSpPr>
          <p:sp>
            <p:nvSpPr>
              <p:cNvPr id="578" name="Google Shape;578;p27"/>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7"/>
            <p:cNvGrpSpPr/>
            <p:nvPr/>
          </p:nvGrpSpPr>
          <p:grpSpPr>
            <a:xfrm>
              <a:off x="146769" y="3406"/>
              <a:ext cx="316800" cy="1384535"/>
              <a:chOff x="146769" y="3406"/>
              <a:chExt cx="316800" cy="1384535"/>
            </a:xfrm>
          </p:grpSpPr>
          <p:sp>
            <p:nvSpPr>
              <p:cNvPr id="582" name="Google Shape;582;p27"/>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 name="Google Shape;586;p27"/>
          <p:cNvGrpSpPr/>
          <p:nvPr/>
        </p:nvGrpSpPr>
        <p:grpSpPr>
          <a:xfrm>
            <a:off x="6775084" y="2904008"/>
            <a:ext cx="2186148" cy="2239500"/>
            <a:chOff x="6775084" y="2904008"/>
            <a:chExt cx="2186148" cy="2239500"/>
          </a:xfrm>
        </p:grpSpPr>
        <p:grpSp>
          <p:nvGrpSpPr>
            <p:cNvPr id="587" name="Google Shape;587;p27"/>
            <p:cNvGrpSpPr/>
            <p:nvPr/>
          </p:nvGrpSpPr>
          <p:grpSpPr>
            <a:xfrm>
              <a:off x="6775084" y="4253708"/>
              <a:ext cx="409500" cy="889800"/>
              <a:chOff x="6775084" y="4253708"/>
              <a:chExt cx="409500" cy="889800"/>
            </a:xfrm>
          </p:grpSpPr>
          <p:sp>
            <p:nvSpPr>
              <p:cNvPr id="588" name="Google Shape;588;p27"/>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27"/>
            <p:cNvGrpSpPr/>
            <p:nvPr/>
          </p:nvGrpSpPr>
          <p:grpSpPr>
            <a:xfrm>
              <a:off x="7367299" y="3804008"/>
              <a:ext cx="409500" cy="1339500"/>
              <a:chOff x="7367299" y="3804008"/>
              <a:chExt cx="409500" cy="1339500"/>
            </a:xfrm>
          </p:grpSpPr>
          <p:sp>
            <p:nvSpPr>
              <p:cNvPr id="591" name="Google Shape;591;p27"/>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7"/>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27"/>
            <p:cNvGrpSpPr/>
            <p:nvPr/>
          </p:nvGrpSpPr>
          <p:grpSpPr>
            <a:xfrm>
              <a:off x="7959516" y="3354008"/>
              <a:ext cx="409500" cy="1789500"/>
              <a:chOff x="7959516" y="3354008"/>
              <a:chExt cx="409500" cy="1789500"/>
            </a:xfrm>
          </p:grpSpPr>
          <p:sp>
            <p:nvSpPr>
              <p:cNvPr id="595" name="Google Shape;595;p27"/>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27"/>
            <p:cNvGrpSpPr/>
            <p:nvPr/>
          </p:nvGrpSpPr>
          <p:grpSpPr>
            <a:xfrm>
              <a:off x="8551731" y="2904008"/>
              <a:ext cx="409500" cy="2239500"/>
              <a:chOff x="8551731" y="2904008"/>
              <a:chExt cx="409500" cy="2239500"/>
            </a:xfrm>
          </p:grpSpPr>
          <p:sp>
            <p:nvSpPr>
              <p:cNvPr id="600" name="Google Shape;600;p2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5" name="Google Shape;605;p27"/>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6" name="Google Shape;606;p2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7" name="Shape 607"/>
        <p:cNvGrpSpPr/>
        <p:nvPr/>
      </p:nvGrpSpPr>
      <p:grpSpPr>
        <a:xfrm>
          <a:off x="0" y="0"/>
          <a:ext cx="0" cy="0"/>
          <a:chOff x="0" y="0"/>
          <a:chExt cx="0" cy="0"/>
        </a:xfrm>
      </p:grpSpPr>
      <p:sp>
        <p:nvSpPr>
          <p:cNvPr id="608" name="Google Shape;608;p28"/>
          <p:cNvSpPr/>
          <p:nvPr/>
        </p:nvSpPr>
        <p:spPr>
          <a:xfrm rot="-5400000">
            <a:off x="627932" y="297500"/>
            <a:ext cx="998100" cy="1002000"/>
          </a:xfrm>
          <a:prstGeom prst="pie">
            <a:avLst>
              <a:gd fmla="val 10792838"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rot="-5400000">
            <a:off x="828601" y="502048"/>
            <a:ext cx="594000" cy="594000"/>
          </a:xfrm>
          <a:prstGeom prst="pie">
            <a:avLst>
              <a:gd fmla="val 10792838" name="adj1"/>
              <a:gd fmla="val 16200000" name="adj2"/>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Clr>
                <a:srgbClr val="674EA7"/>
              </a:buClr>
              <a:buSzPts val="2800"/>
              <a:buNone/>
              <a:defRPr>
                <a:solidFill>
                  <a:srgbClr val="674EA7"/>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1" name="Google Shape;611;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12" name="Google Shape;612;p2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3" name="Shape 613"/>
        <p:cNvGrpSpPr/>
        <p:nvPr/>
      </p:nvGrpSpPr>
      <p:grpSpPr>
        <a:xfrm>
          <a:off x="0" y="0"/>
          <a:ext cx="0" cy="0"/>
          <a:chOff x="0" y="0"/>
          <a:chExt cx="0" cy="0"/>
        </a:xfrm>
      </p:grpSpPr>
      <p:grpSp>
        <p:nvGrpSpPr>
          <p:cNvPr id="614" name="Google Shape;614;p29"/>
          <p:cNvGrpSpPr/>
          <p:nvPr/>
        </p:nvGrpSpPr>
        <p:grpSpPr>
          <a:xfrm>
            <a:off x="625966" y="299376"/>
            <a:ext cx="999312" cy="999312"/>
            <a:chOff x="348199" y="179450"/>
            <a:chExt cx="1116300" cy="1116300"/>
          </a:xfrm>
        </p:grpSpPr>
        <p:sp>
          <p:nvSpPr>
            <p:cNvPr id="615" name="Google Shape;615;p2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8" name="Google Shape;618;p29"/>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19" name="Google Shape;619;p29"/>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0" name="Google Shape;620;p2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1" name="Shape 621"/>
        <p:cNvGrpSpPr/>
        <p:nvPr/>
      </p:nvGrpSpPr>
      <p:grpSpPr>
        <a:xfrm>
          <a:off x="0" y="0"/>
          <a:ext cx="0" cy="0"/>
          <a:chOff x="0" y="0"/>
          <a:chExt cx="0" cy="0"/>
        </a:xfrm>
      </p:grpSpPr>
      <p:grpSp>
        <p:nvGrpSpPr>
          <p:cNvPr id="622" name="Google Shape;622;p30"/>
          <p:cNvGrpSpPr/>
          <p:nvPr/>
        </p:nvGrpSpPr>
        <p:grpSpPr>
          <a:xfrm>
            <a:off x="625966" y="299376"/>
            <a:ext cx="999312" cy="999312"/>
            <a:chOff x="348199" y="179450"/>
            <a:chExt cx="1116300" cy="1116300"/>
          </a:xfrm>
        </p:grpSpPr>
        <p:sp>
          <p:nvSpPr>
            <p:cNvPr id="623" name="Google Shape;623;p3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6" name="Google Shape;626;p3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7" name="Shape 627"/>
        <p:cNvGrpSpPr/>
        <p:nvPr/>
      </p:nvGrpSpPr>
      <p:grpSpPr>
        <a:xfrm>
          <a:off x="0" y="0"/>
          <a:ext cx="0" cy="0"/>
          <a:chOff x="0" y="0"/>
          <a:chExt cx="0" cy="0"/>
        </a:xfrm>
      </p:grpSpPr>
      <p:grpSp>
        <p:nvGrpSpPr>
          <p:cNvPr id="628" name="Google Shape;628;p31"/>
          <p:cNvGrpSpPr/>
          <p:nvPr/>
        </p:nvGrpSpPr>
        <p:grpSpPr>
          <a:xfrm>
            <a:off x="625966" y="299376"/>
            <a:ext cx="999312" cy="999312"/>
            <a:chOff x="348199" y="179450"/>
            <a:chExt cx="1116300" cy="1116300"/>
          </a:xfrm>
        </p:grpSpPr>
        <p:sp>
          <p:nvSpPr>
            <p:cNvPr id="629" name="Google Shape;629;p3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31"/>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2" name="Google Shape;632;p31"/>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3" name="Google Shape;633;p3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634" name="Shape 634"/>
        <p:cNvGrpSpPr/>
        <p:nvPr/>
      </p:nvGrpSpPr>
      <p:grpSpPr>
        <a:xfrm>
          <a:off x="0" y="0"/>
          <a:ext cx="0" cy="0"/>
          <a:chOff x="0" y="0"/>
          <a:chExt cx="0" cy="0"/>
        </a:xfrm>
      </p:grpSpPr>
      <p:grpSp>
        <p:nvGrpSpPr>
          <p:cNvPr id="635" name="Google Shape;635;p32"/>
          <p:cNvGrpSpPr/>
          <p:nvPr/>
        </p:nvGrpSpPr>
        <p:grpSpPr>
          <a:xfrm>
            <a:off x="6866714" y="1306"/>
            <a:ext cx="2267451" cy="2601690"/>
            <a:chOff x="6790514" y="1306"/>
            <a:chExt cx="2267451" cy="2601690"/>
          </a:xfrm>
        </p:grpSpPr>
        <p:grpSp>
          <p:nvGrpSpPr>
            <p:cNvPr id="636" name="Google Shape;636;p32"/>
            <p:cNvGrpSpPr/>
            <p:nvPr/>
          </p:nvGrpSpPr>
          <p:grpSpPr>
            <a:xfrm>
              <a:off x="7067465" y="1306"/>
              <a:ext cx="1990500" cy="1990200"/>
              <a:chOff x="7067465" y="1306"/>
              <a:chExt cx="1990500" cy="1990200"/>
            </a:xfrm>
          </p:grpSpPr>
          <p:sp>
            <p:nvSpPr>
              <p:cNvPr id="637" name="Google Shape;637;p32"/>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2"/>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32"/>
            <p:cNvGrpSpPr/>
            <p:nvPr/>
          </p:nvGrpSpPr>
          <p:grpSpPr>
            <a:xfrm>
              <a:off x="8207126" y="1807996"/>
              <a:ext cx="795000" cy="795000"/>
              <a:chOff x="8207126" y="1807996"/>
              <a:chExt cx="795000" cy="795000"/>
            </a:xfrm>
          </p:grpSpPr>
          <p:sp>
            <p:nvSpPr>
              <p:cNvPr id="641" name="Google Shape;641;p32"/>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2"/>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32"/>
            <p:cNvGrpSpPr/>
            <p:nvPr/>
          </p:nvGrpSpPr>
          <p:grpSpPr>
            <a:xfrm>
              <a:off x="6790514" y="118857"/>
              <a:ext cx="548700" cy="548700"/>
              <a:chOff x="6790514" y="118857"/>
              <a:chExt cx="548700" cy="548700"/>
            </a:xfrm>
          </p:grpSpPr>
          <p:sp>
            <p:nvSpPr>
              <p:cNvPr id="645" name="Google Shape;645;p32"/>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7" name="Google Shape;647;p32"/>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48" name="Google Shape;648;p3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9" name="Shape 649"/>
        <p:cNvGrpSpPr/>
        <p:nvPr/>
      </p:nvGrpSpPr>
      <p:grpSpPr>
        <a:xfrm>
          <a:off x="0" y="0"/>
          <a:ext cx="0" cy="0"/>
          <a:chOff x="0" y="0"/>
          <a:chExt cx="0" cy="0"/>
        </a:xfrm>
      </p:grpSpPr>
      <p:grpSp>
        <p:nvGrpSpPr>
          <p:cNvPr id="650" name="Google Shape;650;p33"/>
          <p:cNvGrpSpPr/>
          <p:nvPr/>
        </p:nvGrpSpPr>
        <p:grpSpPr>
          <a:xfrm>
            <a:off x="625966" y="299376"/>
            <a:ext cx="999312" cy="999312"/>
            <a:chOff x="348199" y="179450"/>
            <a:chExt cx="1116300" cy="1116300"/>
          </a:xfrm>
        </p:grpSpPr>
        <p:sp>
          <p:nvSpPr>
            <p:cNvPr id="651" name="Google Shape;651;p3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33"/>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Clr>
                <a:srgbClr val="674EA7"/>
              </a:buClr>
              <a:buSzPts val="2800"/>
              <a:buNone/>
              <a:defRPr>
                <a:solidFill>
                  <a:srgbClr val="674EA7"/>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4" name="Google Shape;654;p33"/>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55" name="Google Shape;655;p33"/>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56" name="Google Shape;656;p3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7" name="Shape 657"/>
        <p:cNvGrpSpPr/>
        <p:nvPr/>
      </p:nvGrpSpPr>
      <p:grpSpPr>
        <a:xfrm>
          <a:off x="0" y="0"/>
          <a:ext cx="0" cy="0"/>
          <a:chOff x="0" y="0"/>
          <a:chExt cx="0" cy="0"/>
        </a:xfrm>
      </p:grpSpPr>
      <p:grpSp>
        <p:nvGrpSpPr>
          <p:cNvPr id="658" name="Google Shape;658;p34"/>
          <p:cNvGrpSpPr/>
          <p:nvPr/>
        </p:nvGrpSpPr>
        <p:grpSpPr>
          <a:xfrm>
            <a:off x="713373" y="3847119"/>
            <a:ext cx="825392" cy="825392"/>
            <a:chOff x="348199" y="179450"/>
            <a:chExt cx="1116300" cy="1116300"/>
          </a:xfrm>
        </p:grpSpPr>
        <p:sp>
          <p:nvSpPr>
            <p:cNvPr id="659" name="Google Shape;659;p3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34"/>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662" name="Google Shape;662;p3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663" name="Shape 663"/>
        <p:cNvGrpSpPr/>
        <p:nvPr/>
      </p:nvGrpSpPr>
      <p:grpSpPr>
        <a:xfrm>
          <a:off x="0" y="0"/>
          <a:ext cx="0" cy="0"/>
          <a:chOff x="0" y="0"/>
          <a:chExt cx="0" cy="0"/>
        </a:xfrm>
      </p:grpSpPr>
      <p:grpSp>
        <p:nvGrpSpPr>
          <p:cNvPr id="664" name="Google Shape;664;p35"/>
          <p:cNvGrpSpPr/>
          <p:nvPr/>
        </p:nvGrpSpPr>
        <p:grpSpPr>
          <a:xfrm>
            <a:off x="52" y="4099200"/>
            <a:ext cx="9144036" cy="1044300"/>
            <a:chOff x="52" y="4099200"/>
            <a:chExt cx="9144036" cy="1044300"/>
          </a:xfrm>
        </p:grpSpPr>
        <p:grpSp>
          <p:nvGrpSpPr>
            <p:cNvPr id="665" name="Google Shape;665;p35"/>
            <p:cNvGrpSpPr/>
            <p:nvPr/>
          </p:nvGrpSpPr>
          <p:grpSpPr>
            <a:xfrm>
              <a:off x="52" y="4309200"/>
              <a:ext cx="231622" cy="834300"/>
              <a:chOff x="2688737" y="4301380"/>
              <a:chExt cx="231900" cy="834300"/>
            </a:xfrm>
          </p:grpSpPr>
          <p:sp>
            <p:nvSpPr>
              <p:cNvPr id="666" name="Google Shape;666;p3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35"/>
            <p:cNvGrpSpPr/>
            <p:nvPr/>
          </p:nvGrpSpPr>
          <p:grpSpPr>
            <a:xfrm>
              <a:off x="371406" y="4099200"/>
              <a:ext cx="231622" cy="1044300"/>
              <a:chOff x="2688737" y="4091380"/>
              <a:chExt cx="231900" cy="1044300"/>
            </a:xfrm>
          </p:grpSpPr>
          <p:sp>
            <p:nvSpPr>
              <p:cNvPr id="671" name="Google Shape;671;p3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35"/>
            <p:cNvGrpSpPr/>
            <p:nvPr/>
          </p:nvGrpSpPr>
          <p:grpSpPr>
            <a:xfrm>
              <a:off x="742761" y="4309200"/>
              <a:ext cx="231622" cy="834300"/>
              <a:chOff x="2688737" y="4301380"/>
              <a:chExt cx="231900" cy="834300"/>
            </a:xfrm>
          </p:grpSpPr>
          <p:sp>
            <p:nvSpPr>
              <p:cNvPr id="677" name="Google Shape;677;p3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35"/>
            <p:cNvGrpSpPr/>
            <p:nvPr/>
          </p:nvGrpSpPr>
          <p:grpSpPr>
            <a:xfrm>
              <a:off x="1114115" y="4518900"/>
              <a:ext cx="231622" cy="624600"/>
              <a:chOff x="2688737" y="4511080"/>
              <a:chExt cx="231900" cy="624600"/>
            </a:xfrm>
          </p:grpSpPr>
          <p:sp>
            <p:nvSpPr>
              <p:cNvPr id="682" name="Google Shape;682;p3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35"/>
            <p:cNvGrpSpPr/>
            <p:nvPr/>
          </p:nvGrpSpPr>
          <p:grpSpPr>
            <a:xfrm>
              <a:off x="1856753" y="4099200"/>
              <a:ext cx="231600" cy="1044300"/>
              <a:chOff x="1856753" y="4099200"/>
              <a:chExt cx="231600" cy="1044300"/>
            </a:xfrm>
          </p:grpSpPr>
          <p:sp>
            <p:nvSpPr>
              <p:cNvPr id="686" name="Google Shape;686;p35"/>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35"/>
            <p:cNvGrpSpPr/>
            <p:nvPr/>
          </p:nvGrpSpPr>
          <p:grpSpPr>
            <a:xfrm>
              <a:off x="2228107" y="4309200"/>
              <a:ext cx="231600" cy="834300"/>
              <a:chOff x="2228107" y="4309200"/>
              <a:chExt cx="231600" cy="834300"/>
            </a:xfrm>
          </p:grpSpPr>
          <p:sp>
            <p:nvSpPr>
              <p:cNvPr id="692" name="Google Shape;692;p35"/>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35"/>
            <p:cNvGrpSpPr/>
            <p:nvPr/>
          </p:nvGrpSpPr>
          <p:grpSpPr>
            <a:xfrm>
              <a:off x="2599462" y="4518900"/>
              <a:ext cx="231600" cy="624600"/>
              <a:chOff x="2599462" y="4518900"/>
              <a:chExt cx="231600" cy="624600"/>
            </a:xfrm>
          </p:grpSpPr>
          <p:sp>
            <p:nvSpPr>
              <p:cNvPr id="697" name="Google Shape;697;p35"/>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35"/>
            <p:cNvGrpSpPr/>
            <p:nvPr/>
          </p:nvGrpSpPr>
          <p:grpSpPr>
            <a:xfrm>
              <a:off x="3342171" y="4099200"/>
              <a:ext cx="231600" cy="1044300"/>
              <a:chOff x="3342171" y="4099200"/>
              <a:chExt cx="231600" cy="1044300"/>
            </a:xfrm>
          </p:grpSpPr>
          <p:sp>
            <p:nvSpPr>
              <p:cNvPr id="701" name="Google Shape;701;p35"/>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35"/>
            <p:cNvGrpSpPr/>
            <p:nvPr/>
          </p:nvGrpSpPr>
          <p:grpSpPr>
            <a:xfrm>
              <a:off x="3713525" y="4309200"/>
              <a:ext cx="231600" cy="834300"/>
              <a:chOff x="3713525" y="4309200"/>
              <a:chExt cx="231600" cy="834300"/>
            </a:xfrm>
          </p:grpSpPr>
          <p:sp>
            <p:nvSpPr>
              <p:cNvPr id="707" name="Google Shape;707;p3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35"/>
            <p:cNvGrpSpPr/>
            <p:nvPr/>
          </p:nvGrpSpPr>
          <p:grpSpPr>
            <a:xfrm>
              <a:off x="1485398" y="4309200"/>
              <a:ext cx="231600" cy="834300"/>
              <a:chOff x="1485398" y="4309200"/>
              <a:chExt cx="231600" cy="834300"/>
            </a:xfrm>
          </p:grpSpPr>
          <p:sp>
            <p:nvSpPr>
              <p:cNvPr id="712" name="Google Shape;712;p35"/>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35"/>
            <p:cNvGrpSpPr/>
            <p:nvPr/>
          </p:nvGrpSpPr>
          <p:grpSpPr>
            <a:xfrm>
              <a:off x="4084879" y="4518900"/>
              <a:ext cx="231600" cy="624600"/>
              <a:chOff x="4084879" y="4518900"/>
              <a:chExt cx="231600" cy="624600"/>
            </a:xfrm>
          </p:grpSpPr>
          <p:sp>
            <p:nvSpPr>
              <p:cNvPr id="717" name="Google Shape;717;p3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35"/>
            <p:cNvGrpSpPr/>
            <p:nvPr/>
          </p:nvGrpSpPr>
          <p:grpSpPr>
            <a:xfrm>
              <a:off x="2970816" y="4309200"/>
              <a:ext cx="231600" cy="834300"/>
              <a:chOff x="2970816" y="4309200"/>
              <a:chExt cx="231600" cy="834300"/>
            </a:xfrm>
          </p:grpSpPr>
          <p:sp>
            <p:nvSpPr>
              <p:cNvPr id="721" name="Google Shape;721;p35"/>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35"/>
            <p:cNvGrpSpPr/>
            <p:nvPr/>
          </p:nvGrpSpPr>
          <p:grpSpPr>
            <a:xfrm>
              <a:off x="4456234" y="4309200"/>
              <a:ext cx="231600" cy="834300"/>
              <a:chOff x="4456234" y="4309200"/>
              <a:chExt cx="231600" cy="834300"/>
            </a:xfrm>
          </p:grpSpPr>
          <p:sp>
            <p:nvSpPr>
              <p:cNvPr id="726" name="Google Shape;726;p35"/>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5"/>
            <p:cNvGrpSpPr/>
            <p:nvPr/>
          </p:nvGrpSpPr>
          <p:grpSpPr>
            <a:xfrm>
              <a:off x="4827588" y="4099200"/>
              <a:ext cx="231600" cy="1044300"/>
              <a:chOff x="4827588" y="4099200"/>
              <a:chExt cx="231600" cy="1044300"/>
            </a:xfrm>
          </p:grpSpPr>
          <p:sp>
            <p:nvSpPr>
              <p:cNvPr id="731" name="Google Shape;731;p35"/>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35"/>
            <p:cNvGrpSpPr/>
            <p:nvPr/>
          </p:nvGrpSpPr>
          <p:grpSpPr>
            <a:xfrm>
              <a:off x="5198943" y="4309200"/>
              <a:ext cx="231600" cy="834300"/>
              <a:chOff x="5198943" y="4309200"/>
              <a:chExt cx="231600" cy="834300"/>
            </a:xfrm>
          </p:grpSpPr>
          <p:sp>
            <p:nvSpPr>
              <p:cNvPr id="737" name="Google Shape;737;p35"/>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35"/>
            <p:cNvGrpSpPr/>
            <p:nvPr/>
          </p:nvGrpSpPr>
          <p:grpSpPr>
            <a:xfrm>
              <a:off x="5570297" y="4518900"/>
              <a:ext cx="231600" cy="624600"/>
              <a:chOff x="5570297" y="4518900"/>
              <a:chExt cx="231600" cy="624600"/>
            </a:xfrm>
          </p:grpSpPr>
          <p:sp>
            <p:nvSpPr>
              <p:cNvPr id="742" name="Google Shape;742;p35"/>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35"/>
            <p:cNvGrpSpPr/>
            <p:nvPr/>
          </p:nvGrpSpPr>
          <p:grpSpPr>
            <a:xfrm>
              <a:off x="5941652" y="4309200"/>
              <a:ext cx="231600" cy="834300"/>
              <a:chOff x="5941652" y="4309200"/>
              <a:chExt cx="231600" cy="834300"/>
            </a:xfrm>
          </p:grpSpPr>
          <p:sp>
            <p:nvSpPr>
              <p:cNvPr id="746" name="Google Shape;746;p35"/>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35"/>
            <p:cNvGrpSpPr/>
            <p:nvPr/>
          </p:nvGrpSpPr>
          <p:grpSpPr>
            <a:xfrm>
              <a:off x="6313006" y="4099200"/>
              <a:ext cx="231600" cy="1044300"/>
              <a:chOff x="6313006" y="4099200"/>
              <a:chExt cx="231600" cy="1044300"/>
            </a:xfrm>
          </p:grpSpPr>
          <p:sp>
            <p:nvSpPr>
              <p:cNvPr id="751" name="Google Shape;751;p35"/>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35"/>
            <p:cNvGrpSpPr/>
            <p:nvPr/>
          </p:nvGrpSpPr>
          <p:grpSpPr>
            <a:xfrm>
              <a:off x="6684361" y="4309200"/>
              <a:ext cx="231600" cy="834300"/>
              <a:chOff x="6684361" y="4309200"/>
              <a:chExt cx="231600" cy="834300"/>
            </a:xfrm>
          </p:grpSpPr>
          <p:sp>
            <p:nvSpPr>
              <p:cNvPr id="757" name="Google Shape;757;p35"/>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5"/>
            <p:cNvGrpSpPr/>
            <p:nvPr/>
          </p:nvGrpSpPr>
          <p:grpSpPr>
            <a:xfrm>
              <a:off x="7055715" y="4518900"/>
              <a:ext cx="231600" cy="624600"/>
              <a:chOff x="7055715" y="4518900"/>
              <a:chExt cx="231600" cy="624600"/>
            </a:xfrm>
          </p:grpSpPr>
          <p:sp>
            <p:nvSpPr>
              <p:cNvPr id="762" name="Google Shape;762;p35"/>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35"/>
            <p:cNvGrpSpPr/>
            <p:nvPr/>
          </p:nvGrpSpPr>
          <p:grpSpPr>
            <a:xfrm>
              <a:off x="7798424" y="4099200"/>
              <a:ext cx="231600" cy="1044300"/>
              <a:chOff x="7798424" y="4099200"/>
              <a:chExt cx="231600" cy="1044300"/>
            </a:xfrm>
          </p:grpSpPr>
          <p:sp>
            <p:nvSpPr>
              <p:cNvPr id="766" name="Google Shape;766;p35"/>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35"/>
            <p:cNvGrpSpPr/>
            <p:nvPr/>
          </p:nvGrpSpPr>
          <p:grpSpPr>
            <a:xfrm>
              <a:off x="8169779" y="4309200"/>
              <a:ext cx="231600" cy="834300"/>
              <a:chOff x="8169779" y="4309200"/>
              <a:chExt cx="231600" cy="834300"/>
            </a:xfrm>
          </p:grpSpPr>
          <p:sp>
            <p:nvSpPr>
              <p:cNvPr id="772" name="Google Shape;772;p35"/>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35"/>
            <p:cNvGrpSpPr/>
            <p:nvPr/>
          </p:nvGrpSpPr>
          <p:grpSpPr>
            <a:xfrm>
              <a:off x="7427070" y="4309200"/>
              <a:ext cx="231600" cy="834300"/>
              <a:chOff x="7427070" y="4309200"/>
              <a:chExt cx="231600" cy="834300"/>
            </a:xfrm>
          </p:grpSpPr>
          <p:sp>
            <p:nvSpPr>
              <p:cNvPr id="777" name="Google Shape;777;p35"/>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35"/>
            <p:cNvGrpSpPr/>
            <p:nvPr/>
          </p:nvGrpSpPr>
          <p:grpSpPr>
            <a:xfrm>
              <a:off x="8541133" y="4518900"/>
              <a:ext cx="231600" cy="624600"/>
              <a:chOff x="8541133" y="4518900"/>
              <a:chExt cx="231600" cy="624600"/>
            </a:xfrm>
          </p:grpSpPr>
          <p:sp>
            <p:nvSpPr>
              <p:cNvPr id="782" name="Google Shape;782;p35"/>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35"/>
            <p:cNvGrpSpPr/>
            <p:nvPr/>
          </p:nvGrpSpPr>
          <p:grpSpPr>
            <a:xfrm>
              <a:off x="8912488" y="4309200"/>
              <a:ext cx="231600" cy="834300"/>
              <a:chOff x="8912488" y="4309200"/>
              <a:chExt cx="231600" cy="834300"/>
            </a:xfrm>
          </p:grpSpPr>
          <p:sp>
            <p:nvSpPr>
              <p:cNvPr id="786" name="Google Shape;786;p35"/>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0" name="Google Shape;790;p35"/>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791" name="Google Shape;791;p35"/>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792" name="Google Shape;792;p3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3" name="Shape 793"/>
        <p:cNvGrpSpPr/>
        <p:nvPr/>
      </p:nvGrpSpPr>
      <p:grpSpPr>
        <a:xfrm>
          <a:off x="0" y="0"/>
          <a:ext cx="0" cy="0"/>
          <a:chOff x="0" y="0"/>
          <a:chExt cx="0" cy="0"/>
        </a:xfrm>
      </p:grpSpPr>
      <p:sp>
        <p:nvSpPr>
          <p:cNvPr id="794" name="Google Shape;794;p3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rgbClr val="9900FF"/>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rgbClr val="351C75"/>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rgbClr val="9900FF"/>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accent6"/>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276" name="Google Shape;276;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34" name="Shape 534"/>
        <p:cNvGrpSpPr/>
        <p:nvPr/>
      </p:nvGrpSpPr>
      <p:grpSpPr>
        <a:xfrm>
          <a:off x="0" y="0"/>
          <a:ext cx="0" cy="0"/>
          <a:chOff x="0" y="0"/>
          <a:chExt cx="0" cy="0"/>
        </a:xfrm>
      </p:grpSpPr>
      <p:sp>
        <p:nvSpPr>
          <p:cNvPr id="535" name="Google Shape;53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536" name="Google Shape;53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rgbClr val="9900FF"/>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rgbClr val="351C75"/>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rgbClr val="9900FF"/>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accent6"/>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537" name="Google Shape;537;p2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100.xml" Type="http://schemas.openxmlformats.org/officeDocument/2006/relationships/notesSlide"/><Relationship Id="rId3" Target="../media/image57.jpeg" Type="http://schemas.openxmlformats.org/officeDocument/2006/relationships/image"/></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5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4.png"/><Relationship Id="rId4" Type="http://schemas.openxmlformats.org/officeDocument/2006/relationships/image" Target="../media/image7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7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6.gi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7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0.gif"/></Relationships>
</file>

<file path=ppt/slides/_rels/slide111.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111.xml" Type="http://schemas.openxmlformats.org/officeDocument/2006/relationships/notesSlide"/><Relationship Id="rId3" Target="../media/image8.jpg" Type="http://schemas.openxmlformats.org/officeDocument/2006/relationships/image"/><Relationship Id="rId4" Target="../media/image76.jpeg" Type="http://schemas.openxmlformats.org/officeDocument/2006/relationships/image"/></Relationships>
</file>

<file path=ppt/slides/_rels/slide112.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112.xml" Type="http://schemas.openxmlformats.org/officeDocument/2006/relationships/notesSlide"/><Relationship Id="rId3" Target="../media/image8.jpg" Type="http://schemas.openxmlformats.org/officeDocument/2006/relationships/image"/><Relationship Id="rId4" Target="../media/image82.jpeg" Type="http://schemas.openxmlformats.org/officeDocument/2006/relationships/image"/></Relationships>
</file>

<file path=ppt/slides/_rels/slide113.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113.xml" Type="http://schemas.openxmlformats.org/officeDocument/2006/relationships/notesSlide"/><Relationship Id="rId3" Target="../media/image8.jpg" Type="http://schemas.openxmlformats.org/officeDocument/2006/relationships/image"/><Relationship Id="rId4" Target="../media/image80.jpeg" Type="http://schemas.openxmlformats.org/officeDocument/2006/relationships/image"/></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27.gi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6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75.png"/><Relationship Id="rId4" Type="http://schemas.openxmlformats.org/officeDocument/2006/relationships/image" Target="../media/image7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85.gi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89.gif"/><Relationship Id="rId4" Type="http://schemas.openxmlformats.org/officeDocument/2006/relationships/image" Target="../media/image73.gif"/><Relationship Id="rId5" Type="http://schemas.openxmlformats.org/officeDocument/2006/relationships/image" Target="../media/image83.gif"/><Relationship Id="rId6" Type="http://schemas.openxmlformats.org/officeDocument/2006/relationships/image" Target="../media/image77.gif"/><Relationship Id="rId7" Type="http://schemas.openxmlformats.org/officeDocument/2006/relationships/image" Target="../media/image8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hyperlink" Target="http://www.youtube.com/watch?v=HZ5YTanv5QE" TargetMode="External"/><Relationship Id="rId4" Type="http://schemas.openxmlformats.org/officeDocument/2006/relationships/image" Target="../media/image87.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86.gi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hyperlink" Target="http://www.youtube.com/watch?v=Urx87-NMm6c" TargetMode="External"/><Relationship Id="rId4" Type="http://schemas.openxmlformats.org/officeDocument/2006/relationships/image" Target="../media/image79.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90.gi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96.png"/><Relationship Id="rId4" Type="http://schemas.openxmlformats.org/officeDocument/2006/relationships/image" Target="../media/image8.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96.pn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7.gi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2.xml"/><Relationship Id="rId3" Type="http://schemas.openxmlformats.org/officeDocument/2006/relationships/image" Target="../media/image9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5.xml"/><Relationship Id="rId3" Type="http://schemas.openxmlformats.org/officeDocument/2006/relationships/image" Target="../media/image10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6.xml"/><Relationship Id="rId3" Type="http://schemas.openxmlformats.org/officeDocument/2006/relationships/image" Target="../media/image9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8.xml"/><Relationship Id="rId3" Type="http://schemas.openxmlformats.org/officeDocument/2006/relationships/image" Target="../media/image9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9.xml"/><Relationship Id="rId3" Type="http://schemas.openxmlformats.org/officeDocument/2006/relationships/image" Target="../media/image9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0.xml"/><Relationship Id="rId3" Type="http://schemas.openxmlformats.org/officeDocument/2006/relationships/image" Target="../media/image97.png"/><Relationship Id="rId4" Type="http://schemas.openxmlformats.org/officeDocument/2006/relationships/image" Target="../media/image94.png"/><Relationship Id="rId5" Type="http://schemas.openxmlformats.org/officeDocument/2006/relationships/image" Target="../media/image10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2.xml"/><Relationship Id="rId3" Type="http://schemas.openxmlformats.org/officeDocument/2006/relationships/image" Target="../media/image99.gi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4.xml"/><Relationship Id="rId3" Type="http://schemas.openxmlformats.org/officeDocument/2006/relationships/image" Target="../media/image101.gi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6.xml"/><Relationship Id="rId3" Type="http://schemas.openxmlformats.org/officeDocument/2006/relationships/image" Target="../media/image106.gi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7.xml"/><Relationship Id="rId3" Type="http://schemas.openxmlformats.org/officeDocument/2006/relationships/image" Target="../media/image105.gi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8.xml"/><Relationship Id="rId3" Type="http://schemas.openxmlformats.org/officeDocument/2006/relationships/hyperlink" Target="http://www.cburch.com/books/data/ch05-trees/index.html" TargetMode="External"/><Relationship Id="rId4" Type="http://schemas.openxmlformats.org/officeDocument/2006/relationships/hyperlink" Target="https://www.youtube.com/watch?v=H5JubkIy_p8&amp;t=318s" TargetMode="External"/><Relationship Id="rId5" Type="http://schemas.openxmlformats.org/officeDocument/2006/relationships/hyperlink" Target="https://www.youtube.com/watch?v=pYT9F8_LFTM&amp;t=912s" TargetMode="External"/><Relationship Id="rId6" Type="http://schemas.openxmlformats.org/officeDocument/2006/relationships/hyperlink" Target="https://www.youtube.com/watch?v=gm8DUJJhmY4" TargetMode="External"/><Relationship Id="rId7" Type="http://schemas.openxmlformats.org/officeDocument/2006/relationships/hyperlink" Target="https://www.enjoyalgorithms.com/blog/deletion-in-binary-search-tree"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9.xml"/><Relationship Id="rId3" Type="http://schemas.openxmlformats.org/officeDocument/2006/relationships/image" Target="../media/image8.jpg"/><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0.xml"/><Relationship Id="rId3" Type="http://schemas.openxmlformats.org/officeDocument/2006/relationships/image" Target="../media/image8.jpg"/></Relationships>
</file>

<file path=ppt/slides/_rels/slide151.xml.rels><?xml version="1.0" encoding="UTF-8" standalone="yes" ?><Relationships xmlns="http://schemas.openxmlformats.org/package/2006/relationships"><Relationship Id="rId1" Target="../slideLayouts/slideLayout25.xml" Type="http://schemas.openxmlformats.org/officeDocument/2006/relationships/slideLayout"/><Relationship Id="rId2" Target="../notesSlides/notesSlide151.xml" Type="http://schemas.openxmlformats.org/officeDocument/2006/relationships/notesSlide"/><Relationship Id="rId3" Target="../media/image8.jpg" Type="http://schemas.openxmlformats.org/officeDocument/2006/relationships/image"/><Relationship Id="rId4" Target="../media/image111.png" Type="http://schemas.openxmlformats.org/officeDocument/2006/relationships/image"/><Relationship Id="rId5" Target="../media/image116.jpeg" Type="http://schemas.openxmlformats.org/officeDocument/2006/relationships/image"/></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2.xml"/><Relationship Id="rId3" Type="http://schemas.openxmlformats.org/officeDocument/2006/relationships/image" Target="../media/image8.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3.xml"/><Relationship Id="rId3" Type="http://schemas.openxmlformats.org/officeDocument/2006/relationships/image" Target="../media/image120.png"/><Relationship Id="rId4" Type="http://schemas.openxmlformats.org/officeDocument/2006/relationships/image" Target="../media/image8.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4.xml"/><Relationship Id="rId3" Type="http://schemas.openxmlformats.org/officeDocument/2006/relationships/image" Target="../media/image27.gi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6.xml"/><Relationship Id="rId3" Type="http://schemas.openxmlformats.org/officeDocument/2006/relationships/image" Target="../media/image12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7.xml"/><Relationship Id="rId3" Type="http://schemas.openxmlformats.org/officeDocument/2006/relationships/image" Target="../media/image112.png"/></Relationships>
</file>

<file path=ppt/slides/_rels/slide158.xml.rels><?xml version="1.0" encoding="UTF-8" standalone="yes" ?><Relationships xmlns="http://schemas.openxmlformats.org/package/2006/relationships"><Relationship Id="rId1" Target="../slideLayouts/slideLayout25.xml" Type="http://schemas.openxmlformats.org/officeDocument/2006/relationships/slideLayout"/><Relationship Id="rId2" Target="../notesSlides/notesSlide158.xml" Type="http://schemas.openxmlformats.org/officeDocument/2006/relationships/notesSlide"/><Relationship Id="rId3" Target="../media/image117.png" Type="http://schemas.openxmlformats.org/officeDocument/2006/relationships/image"/><Relationship Id="rId4" Target="../media/image115.jpeg" Type="http://schemas.openxmlformats.org/officeDocument/2006/relationships/image"/></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9.xml"/><Relationship Id="rId3" Type="http://schemas.openxmlformats.org/officeDocument/2006/relationships/image" Target="../media/image10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0.xml"/><Relationship Id="rId3" Type="http://schemas.openxmlformats.org/officeDocument/2006/relationships/image" Target="../media/image10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1.xml"/><Relationship Id="rId3" Type="http://schemas.openxmlformats.org/officeDocument/2006/relationships/image" Target="../media/image11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2.xml"/><Relationship Id="rId3" Type="http://schemas.openxmlformats.org/officeDocument/2006/relationships/image" Target="../media/image10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4.xml"/><Relationship Id="rId3" Type="http://schemas.openxmlformats.org/officeDocument/2006/relationships/image" Target="../media/image110.png"/><Relationship Id="rId4" Type="http://schemas.openxmlformats.org/officeDocument/2006/relationships/image" Target="../media/image12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6.xml"/><Relationship Id="rId3" Type="http://schemas.openxmlformats.org/officeDocument/2006/relationships/image" Target="../media/image11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8.xml"/><Relationship Id="rId3" Type="http://schemas.openxmlformats.org/officeDocument/2006/relationships/image" Target="../media/image119.gif"/><Relationship Id="rId4" Type="http://schemas.openxmlformats.org/officeDocument/2006/relationships/image" Target="../media/image128.gif"/></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0.xml"/><Relationship Id="rId3" Type="http://schemas.openxmlformats.org/officeDocument/2006/relationships/image" Target="../media/image132.gi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1.xml"/><Relationship Id="rId3" Type="http://schemas.openxmlformats.org/officeDocument/2006/relationships/image" Target="../media/image118.gi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4.xml"/><Relationship Id="rId3" Type="http://schemas.openxmlformats.org/officeDocument/2006/relationships/image" Target="../media/image123.gi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5.xml"/><Relationship Id="rId3" Type="http://schemas.openxmlformats.org/officeDocument/2006/relationships/image" Target="../media/image122.gi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6.xml"/><Relationship Id="rId3" Type="http://schemas.openxmlformats.org/officeDocument/2006/relationships/hyperlink" Target="https://www.youtube.com/watch?v=pLIajuc31qk" TargetMode="External"/><Relationship Id="rId4" Type="http://schemas.openxmlformats.org/officeDocument/2006/relationships/hyperlink" Target="https://stackoverflow.com/questions/18993269/difference-between-priority-queue-and-a-heap"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7.xml"/><Relationship Id="rId3" Type="http://schemas.openxmlformats.org/officeDocument/2006/relationships/image" Target="../media/image8.jpg"/><Relationship Id="rId4" Type="http://schemas.openxmlformats.org/officeDocument/2006/relationships/image" Target="../media/image127.gi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8.xml"/><Relationship Id="rId3" Type="http://schemas.openxmlformats.org/officeDocument/2006/relationships/image" Target="../media/image8.jpg"/><Relationship Id="rId4" Type="http://schemas.openxmlformats.org/officeDocument/2006/relationships/image" Target="../media/image129.gif"/><Relationship Id="rId5" Type="http://schemas.openxmlformats.org/officeDocument/2006/relationships/image" Target="../media/image133.gi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9.xml"/><Relationship Id="rId3" Type="http://schemas.openxmlformats.org/officeDocument/2006/relationships/image" Target="../media/image2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gi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8.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3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gif"/><Relationship Id="rId4" Type="http://schemas.openxmlformats.org/officeDocument/2006/relationships/image" Target="../media/image3.jpg"/><Relationship Id="rId5" Type="http://schemas.openxmlformats.org/officeDocument/2006/relationships/hyperlink" Target="https://github.com/Sebo2003/Weekcod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youtube.com/watch?v=KyUTuwz_b7Q" TargetMode="External"/><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7.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7.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6.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www.youtube.com/watch?v=cVZMah9kEjI" TargetMode="External"/><Relationship Id="rId4" Type="http://schemas.openxmlformats.org/officeDocument/2006/relationships/image" Target="../media/image4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7.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6.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2.jpg"/><Relationship Id="rId5"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1.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7.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80.xml" Type="http://schemas.openxmlformats.org/officeDocument/2006/relationships/notesSlide"/><Relationship Id="rId3" Target="../media/image48.jpeg" Type="http://schemas.openxmlformats.org/officeDocument/2006/relationships/image"/></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3.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7.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5.gif"/></Relationships>
</file>

<file path=ppt/slides/_rels/slide9.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9.xml" Type="http://schemas.openxmlformats.org/officeDocument/2006/relationships/notesSlide"/><Relationship Id="rId3" Target="../media/image6.jpeg" Type="http://schemas.openxmlformats.org/officeDocument/2006/relationships/image"/></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92.xml" Type="http://schemas.openxmlformats.org/officeDocument/2006/relationships/notesSlide"/><Relationship Id="rId3" Target="../media/image58.jpeg" Type="http://schemas.openxmlformats.org/officeDocument/2006/relationships/image"/><Relationship Id="rId4" Target="../media/image69.jpeg" Type="http://schemas.openxmlformats.org/officeDocument/2006/relationships/image"/></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94.xml" Type="http://schemas.openxmlformats.org/officeDocument/2006/relationships/notesSlide"/><Relationship Id="rId3" Target="../media/image55.jpeg" Type="http://schemas.openxmlformats.org/officeDocument/2006/relationships/image"/></Relationships>
</file>

<file path=ppt/slides/_rels/slide95.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95.xml" Type="http://schemas.openxmlformats.org/officeDocument/2006/relationships/notesSlide"/><Relationship Id="rId3" Target="../media/image56.jpeg" Type="http://schemas.openxmlformats.org/officeDocument/2006/relationships/image"/></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51.png"/></Relationships>
</file>

<file path=ppt/slides/_rels/slide98.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98.xml" Type="http://schemas.openxmlformats.org/officeDocument/2006/relationships/notesSlide"/><Relationship Id="rId3" Target="../media/image60.jpeg" Type="http://schemas.openxmlformats.org/officeDocument/2006/relationships/image"/></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37"/>
          <p:cNvSpPr txBox="1"/>
          <p:nvPr>
            <p:ph type="ctrTitle"/>
          </p:nvPr>
        </p:nvSpPr>
        <p:spPr>
          <a:xfrm>
            <a:off x="824000" y="1613825"/>
            <a:ext cx="51036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p:txBody>
      </p:sp>
      <p:sp>
        <p:nvSpPr>
          <p:cNvPr id="800" name="Google Shape;800;p37"/>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Week 12: Weekcode Eulogy</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9"/>
                                        </p:tgtEl>
                                        <p:attrNameLst>
                                          <p:attrName>style.visibility</p:attrName>
                                        </p:attrNameLst>
                                      </p:cBhvr>
                                      <p:to>
                                        <p:strVal val="visible"/>
                                      </p:to>
                                    </p:set>
                                    <p:anim calcmode="lin" valueType="num">
                                      <p:cBhvr additive="base">
                                        <p:cTn dur="1000"/>
                                        <p:tgtEl>
                                          <p:spTgt spid="7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O(1)</a:t>
            </a:r>
            <a:endParaRPr/>
          </a:p>
        </p:txBody>
      </p:sp>
      <p:sp>
        <p:nvSpPr>
          <p:cNvPr id="868" name="Google Shape;868;p46"/>
          <p:cNvSpPr txBox="1"/>
          <p:nvPr>
            <p:ph idx="1" type="body"/>
          </p:nvPr>
        </p:nvSpPr>
        <p:spPr>
          <a:xfrm>
            <a:off x="992650" y="1704450"/>
            <a:ext cx="7030500" cy="867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Constant</a:t>
            </a:r>
            <a:r>
              <a:rPr lang="en" sz="2000"/>
              <a:t> time</a:t>
            </a:r>
            <a:endParaRPr sz="2000"/>
          </a:p>
          <a:p>
            <a:pPr indent="-355600" lvl="0" marL="457200" rtl="0" algn="l">
              <a:spcBef>
                <a:spcPts val="0"/>
              </a:spcBef>
              <a:spcAft>
                <a:spcPts val="0"/>
              </a:spcAft>
              <a:buSzPts val="2000"/>
              <a:buChar char="●"/>
            </a:pPr>
            <a:r>
              <a:rPr lang="en" sz="2000"/>
              <a:t>Input size is irrelevant to computational speed</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68"/>
                                        </p:tgtEl>
                                        <p:attrNameLst>
                                          <p:attrName>style.visibility</p:attrName>
                                        </p:attrNameLst>
                                      </p:cBhvr>
                                      <p:to>
                                        <p:strVal val="visible"/>
                                      </p:to>
                                    </p:set>
                                    <p:anim calcmode="lin" valueType="num">
                                      <p:cBhvr additive="base">
                                        <p:cTn dur="1000"/>
                                        <p:tgtEl>
                                          <p:spTgt spid="8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541" name="Shape 1541"/>
        <p:cNvGrpSpPr/>
        <p:nvPr/>
      </p:nvGrpSpPr>
      <p:grpSpPr>
        <a:xfrm>
          <a:off x="0" y="0"/>
          <a:ext cx="0" cy="0"/>
          <a:chOff x="0" y="0"/>
          <a:chExt cx="0" cy="0"/>
        </a:xfrm>
      </p:grpSpPr>
      <p:sp>
        <p:nvSpPr>
          <p:cNvPr id="1542" name="Google Shape;1542;p136"/>
          <p:cNvSpPr txBox="1"/>
          <p:nvPr>
            <p:ph idx="1" type="body"/>
          </p:nvPr>
        </p:nvSpPr>
        <p:spPr>
          <a:xfrm>
            <a:off x="1303800" y="1990050"/>
            <a:ext cx="7030500" cy="2541600"/>
          </a:xfrm>
          <a:prstGeom prst="rect">
            <a:avLst/>
          </a:prstGeom>
        </p:spPr>
        <p:txBody>
          <a:bodyPr anchor="t" anchorCtr="0" bIns="91425" lIns="91425" rIns="91425" spcFirstLastPara="1" tIns="91425" wrap="square">
            <a:normAutofit/>
          </a:bodyPr>
          <a:lstStyle/>
          <a:p>
            <a:pPr algn="l" indent="0" lvl="0" marL="0" rtl="0">
              <a:spcBef>
                <a:spcPts val="0"/>
              </a:spcBef>
              <a:spcAft>
                <a:spcPts val="1200"/>
              </a:spcAft>
              <a:buNone/>
            </a:pPr>
            <a:r>
              <a:t/>
            </a:r>
            <a:endParaRPr/>
          </a:p>
        </p:txBody>
      </p:sp>
      <p:pic>
        <p:nvPicPr>
          <p:cNvPr id="1543" name="Google Shape;1543;p136"/>
          <p:cNvPicPr preferRelativeResize="0"/>
          <p:nvPr/>
        </p:nvPicPr>
        <p:blipFill rotWithShape="1">
          <a:blip r:embed="rId3">
            <a:alphaModFix/>
          </a:blip>
          <a:srcRect t="179"/>
          <a:stretch/>
        </p:blipFill>
        <p:spPr>
          <a:xfrm>
            <a:off x="0" y="797725"/>
            <a:ext cx="9144000" cy="4345774"/>
          </a:xfrm>
          <a:prstGeom prst="rect">
            <a:avLst/>
          </a:prstGeom>
          <a:noFill/>
          <a:ln>
            <a:noFill/>
          </a:ln>
        </p:spPr>
      </p:pic>
      <p:sp>
        <p:nvSpPr>
          <p:cNvPr id="1544" name="Google Shape;1544;p136"/>
          <p:cNvSpPr txBox="1"/>
          <p:nvPr>
            <p:ph type="title"/>
          </p:nvPr>
        </p:nvSpPr>
        <p:spPr>
          <a:xfrm>
            <a:off x="2339650" y="0"/>
            <a:ext cx="39708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solidFill>
                  <a:srgbClr val="674EA7"/>
                </a:solidFill>
              </a:rPr>
              <a:t>Are these Trees valid?</a:t>
            </a:r>
            <a:endParaRPr>
              <a:solidFill>
                <a:srgbClr val="674EA7"/>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37"/>
          <p:cNvSpPr txBox="1"/>
          <p:nvPr>
            <p:ph type="title"/>
          </p:nvPr>
        </p:nvSpPr>
        <p:spPr>
          <a:xfrm>
            <a:off x="1290400" y="93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Edges of a Tree</a:t>
            </a:r>
            <a:endParaRPr>
              <a:solidFill>
                <a:srgbClr val="674EA7"/>
              </a:solidFill>
            </a:endParaRPr>
          </a:p>
        </p:txBody>
      </p:sp>
      <p:sp>
        <p:nvSpPr>
          <p:cNvPr id="1550" name="Google Shape;1550;p137"/>
          <p:cNvSpPr txBox="1"/>
          <p:nvPr>
            <p:ph idx="1" type="body"/>
          </p:nvPr>
        </p:nvSpPr>
        <p:spPr>
          <a:xfrm>
            <a:off x="1201700" y="757725"/>
            <a:ext cx="7030500" cy="916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 a valid Tree, every inner Node will have 1 incoming Edge, and </a:t>
            </a:r>
            <a:r>
              <a:rPr i="1" lang="en" sz="2000"/>
              <a:t>X</a:t>
            </a:r>
            <a:r>
              <a:rPr lang="en" sz="2000"/>
              <a:t> outgoing Edges</a:t>
            </a:r>
            <a:endParaRPr sz="2000"/>
          </a:p>
        </p:txBody>
      </p:sp>
      <p:sp>
        <p:nvSpPr>
          <p:cNvPr id="1551" name="Google Shape;1551;p137"/>
          <p:cNvSpPr txBox="1"/>
          <p:nvPr>
            <p:ph idx="1" type="body"/>
          </p:nvPr>
        </p:nvSpPr>
        <p:spPr>
          <a:xfrm>
            <a:off x="1201700" y="1567075"/>
            <a:ext cx="7030500" cy="562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 Root will never have incoming Edges</a:t>
            </a:r>
            <a:endParaRPr sz="2000"/>
          </a:p>
        </p:txBody>
      </p:sp>
      <p:sp>
        <p:nvSpPr>
          <p:cNvPr id="1552" name="Google Shape;1552;p137"/>
          <p:cNvSpPr txBox="1"/>
          <p:nvPr>
            <p:ph idx="1" type="body"/>
          </p:nvPr>
        </p:nvSpPr>
        <p:spPr>
          <a:xfrm>
            <a:off x="1201700" y="2129875"/>
            <a:ext cx="7030500" cy="562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For any valid Tree of</a:t>
            </a:r>
            <a:r>
              <a:rPr i="1" lang="en" sz="2000"/>
              <a:t> N</a:t>
            </a:r>
            <a:r>
              <a:rPr lang="en" sz="2000"/>
              <a:t> Nodes, there will be ____ Edges</a:t>
            </a:r>
            <a:endParaRPr sz="2000"/>
          </a:p>
        </p:txBody>
      </p:sp>
      <p:sp>
        <p:nvSpPr>
          <p:cNvPr id="1553" name="Google Shape;1553;p137"/>
          <p:cNvSpPr txBox="1"/>
          <p:nvPr>
            <p:ph idx="1" type="body"/>
          </p:nvPr>
        </p:nvSpPr>
        <p:spPr>
          <a:xfrm>
            <a:off x="1201700" y="2692675"/>
            <a:ext cx="7030500" cy="562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i="1" lang="en" sz="2000"/>
              <a:t>N-1 </a:t>
            </a:r>
            <a:r>
              <a:rPr lang="en" sz="2000"/>
              <a:t>Edges for any valid Tree of </a:t>
            </a:r>
            <a:r>
              <a:rPr i="1" lang="en" sz="2000"/>
              <a:t>N </a:t>
            </a:r>
            <a:r>
              <a:rPr lang="en" sz="2000"/>
              <a:t>Nodes</a:t>
            </a:r>
            <a:endParaRPr sz="2000"/>
          </a:p>
        </p:txBody>
      </p:sp>
      <p:pic>
        <p:nvPicPr>
          <p:cNvPr id="1554" name="Google Shape;1554;p137"/>
          <p:cNvPicPr preferRelativeResize="0"/>
          <p:nvPr/>
        </p:nvPicPr>
        <p:blipFill>
          <a:blip r:embed="rId3">
            <a:alphaModFix/>
          </a:blip>
          <a:stretch>
            <a:fillRect/>
          </a:stretch>
        </p:blipFill>
        <p:spPr>
          <a:xfrm>
            <a:off x="2424400" y="3148325"/>
            <a:ext cx="4295200" cy="1971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0"/>
                                        </p:tgtEl>
                                        <p:attrNameLst>
                                          <p:attrName>style.visibility</p:attrName>
                                        </p:attrNameLst>
                                      </p:cBhvr>
                                      <p:to>
                                        <p:strVal val="visible"/>
                                      </p:to>
                                    </p:set>
                                    <p:anim calcmode="lin" valueType="num">
                                      <p:cBhvr additive="base">
                                        <p:cTn dur="1000"/>
                                        <p:tgtEl>
                                          <p:spTgt spid="15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1"/>
                                        </p:tgtEl>
                                        <p:attrNameLst>
                                          <p:attrName>style.visibility</p:attrName>
                                        </p:attrNameLst>
                                      </p:cBhvr>
                                      <p:to>
                                        <p:strVal val="visible"/>
                                      </p:to>
                                    </p:set>
                                    <p:anim calcmode="lin" valueType="num">
                                      <p:cBhvr additive="base">
                                        <p:cTn dur="1000"/>
                                        <p:tgtEl>
                                          <p:spTgt spid="15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2"/>
                                        </p:tgtEl>
                                        <p:attrNameLst>
                                          <p:attrName>style.visibility</p:attrName>
                                        </p:attrNameLst>
                                      </p:cBhvr>
                                      <p:to>
                                        <p:strVal val="visible"/>
                                      </p:to>
                                    </p:set>
                                    <p:anim calcmode="lin" valueType="num">
                                      <p:cBhvr additive="base">
                                        <p:cTn dur="1000"/>
                                        <p:tgtEl>
                                          <p:spTgt spid="15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4"/>
                                        </p:tgtEl>
                                        <p:attrNameLst>
                                          <p:attrName>style.visibility</p:attrName>
                                        </p:attrNameLst>
                                      </p:cBhvr>
                                      <p:to>
                                        <p:strVal val="visible"/>
                                      </p:to>
                                    </p:set>
                                    <p:anim calcmode="lin" valueType="num">
                                      <p:cBhvr additive="base">
                                        <p:cTn dur="1000"/>
                                        <p:tgtEl>
                                          <p:spTgt spid="15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3"/>
                                        </p:tgtEl>
                                        <p:attrNameLst>
                                          <p:attrName>style.visibility</p:attrName>
                                        </p:attrNameLst>
                                      </p:cBhvr>
                                      <p:to>
                                        <p:strVal val="visible"/>
                                      </p:to>
                                    </p:set>
                                    <p:anim calcmode="lin" valueType="num">
                                      <p:cBhvr additive="base">
                                        <p:cTn dur="1000"/>
                                        <p:tgtEl>
                                          <p:spTgt spid="1553"/>
                                        </p:tgtEl>
                                        <p:attrNameLst>
                                          <p:attrName>ppt_w</p:attrName>
                                        </p:attrNameLst>
                                      </p:cBhvr>
                                      <p:tavLst>
                                        <p:tav fmla="" tm="0">
                                          <p:val>
                                            <p:strVal val="0"/>
                                          </p:val>
                                        </p:tav>
                                        <p:tav fmla="" tm="100000">
                                          <p:val>
                                            <p:strVal val="#ppt_w"/>
                                          </p:val>
                                        </p:tav>
                                      </p:tavLst>
                                    </p:anim>
                                    <p:anim calcmode="lin" valueType="num">
                                      <p:cBhvr additive="base">
                                        <p:cTn dur="1000"/>
                                        <p:tgtEl>
                                          <p:spTgt spid="15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38"/>
          <p:cNvSpPr txBox="1"/>
          <p:nvPr>
            <p:ph type="title"/>
          </p:nvPr>
        </p:nvSpPr>
        <p:spPr>
          <a:xfrm>
            <a:off x="1326100" y="2262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Depth, Height, and Level of Trees</a:t>
            </a:r>
            <a:endParaRPr>
              <a:solidFill>
                <a:srgbClr val="674EA7"/>
              </a:solidFill>
            </a:endParaRPr>
          </a:p>
        </p:txBody>
      </p:sp>
      <p:sp>
        <p:nvSpPr>
          <p:cNvPr id="1560" name="Google Shape;1560;p138"/>
          <p:cNvSpPr txBox="1"/>
          <p:nvPr>
            <p:ph idx="1" type="body"/>
          </p:nvPr>
        </p:nvSpPr>
        <p:spPr>
          <a:xfrm>
            <a:off x="1201700" y="1416000"/>
            <a:ext cx="7030500" cy="548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solidFill>
                  <a:srgbClr val="351C75"/>
                </a:solidFill>
              </a:rPr>
              <a:t>Depth</a:t>
            </a:r>
            <a:r>
              <a:rPr lang="en" sz="2000">
                <a:solidFill>
                  <a:srgbClr val="674EA7"/>
                </a:solidFill>
              </a:rPr>
              <a:t>:</a:t>
            </a:r>
            <a:r>
              <a:rPr lang="en" sz="2000"/>
              <a:t> The distance from some Node </a:t>
            </a:r>
            <a:r>
              <a:rPr i="1" lang="en" sz="2000"/>
              <a:t>N </a:t>
            </a:r>
            <a:r>
              <a:rPr lang="en" sz="2000"/>
              <a:t>from its Root </a:t>
            </a:r>
            <a:r>
              <a:rPr i="1" lang="en" sz="2000"/>
              <a:t>R </a:t>
            </a:r>
            <a:endParaRPr sz="2000"/>
          </a:p>
        </p:txBody>
      </p:sp>
      <p:sp>
        <p:nvSpPr>
          <p:cNvPr id="1561" name="Google Shape;1561;p138"/>
          <p:cNvSpPr txBox="1"/>
          <p:nvPr>
            <p:ph idx="1" type="body"/>
          </p:nvPr>
        </p:nvSpPr>
        <p:spPr>
          <a:xfrm>
            <a:off x="1201700" y="1898838"/>
            <a:ext cx="7030500" cy="857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solidFill>
                  <a:srgbClr val="351C75"/>
                </a:solidFill>
              </a:rPr>
              <a:t>Height</a:t>
            </a:r>
            <a:r>
              <a:rPr lang="en" sz="2000">
                <a:solidFill>
                  <a:srgbClr val="9900FF"/>
                </a:solidFill>
              </a:rPr>
              <a:t>:</a:t>
            </a:r>
            <a:r>
              <a:rPr lang="en" sz="2000"/>
              <a:t> The distance between some Node </a:t>
            </a:r>
            <a:r>
              <a:rPr i="1" lang="en" sz="2000"/>
              <a:t>N</a:t>
            </a:r>
            <a:r>
              <a:rPr lang="en" sz="2000"/>
              <a:t> and the furthest Leaf that exists in </a:t>
            </a:r>
            <a:r>
              <a:rPr i="1" lang="en" sz="2000"/>
              <a:t>N’s </a:t>
            </a:r>
            <a:r>
              <a:rPr lang="en" sz="2000"/>
              <a:t>subtree</a:t>
            </a:r>
            <a:endParaRPr sz="2000"/>
          </a:p>
        </p:txBody>
      </p:sp>
      <p:sp>
        <p:nvSpPr>
          <p:cNvPr id="1562" name="Google Shape;1562;p138"/>
          <p:cNvSpPr txBox="1"/>
          <p:nvPr>
            <p:ph idx="1" type="body"/>
          </p:nvPr>
        </p:nvSpPr>
        <p:spPr>
          <a:xfrm>
            <a:off x="1201700" y="973800"/>
            <a:ext cx="7489800" cy="442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All Trees have </a:t>
            </a:r>
            <a:r>
              <a:rPr i="1" lang="en" sz="2000"/>
              <a:t>Depth</a:t>
            </a:r>
            <a:r>
              <a:rPr lang="en" sz="2000"/>
              <a:t>, </a:t>
            </a:r>
            <a:r>
              <a:rPr i="1" lang="en" sz="2000"/>
              <a:t>Height</a:t>
            </a:r>
            <a:r>
              <a:rPr lang="en" sz="2000"/>
              <a:t>, and </a:t>
            </a:r>
            <a:r>
              <a:rPr i="1" lang="en" sz="2000"/>
              <a:t>Levels</a:t>
            </a:r>
            <a:endParaRPr i="1" sz="2000"/>
          </a:p>
        </p:txBody>
      </p:sp>
      <p:sp>
        <p:nvSpPr>
          <p:cNvPr id="1563" name="Google Shape;1563;p138"/>
          <p:cNvSpPr txBox="1"/>
          <p:nvPr>
            <p:ph idx="1" type="body"/>
          </p:nvPr>
        </p:nvSpPr>
        <p:spPr>
          <a:xfrm>
            <a:off x="1201700" y="4286400"/>
            <a:ext cx="7030500" cy="857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 a valid Tree, maximum Height will always equal maximum Depth</a:t>
            </a:r>
            <a:endParaRPr/>
          </a:p>
        </p:txBody>
      </p:sp>
      <p:sp>
        <p:nvSpPr>
          <p:cNvPr id="1564" name="Google Shape;1564;p138"/>
          <p:cNvSpPr txBox="1"/>
          <p:nvPr>
            <p:ph idx="1" type="body"/>
          </p:nvPr>
        </p:nvSpPr>
        <p:spPr>
          <a:xfrm>
            <a:off x="1201700" y="3570638"/>
            <a:ext cx="7030500" cy="857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 Depth of all Roots is 0, and the Height of all Leaves is 0</a:t>
            </a:r>
            <a:endParaRPr/>
          </a:p>
        </p:txBody>
      </p:sp>
      <p:sp>
        <p:nvSpPr>
          <p:cNvPr id="1565" name="Google Shape;1565;p138"/>
          <p:cNvSpPr txBox="1"/>
          <p:nvPr>
            <p:ph idx="1" type="body"/>
          </p:nvPr>
        </p:nvSpPr>
        <p:spPr>
          <a:xfrm>
            <a:off x="1201700" y="2755938"/>
            <a:ext cx="7030500" cy="857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solidFill>
                  <a:srgbClr val="351C75"/>
                </a:solidFill>
              </a:rPr>
              <a:t>Level</a:t>
            </a:r>
            <a:r>
              <a:rPr lang="en" sz="2000"/>
              <a:t>: Refers to the generational distance a group of Nodes have to some other group of Nodes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2"/>
                                        </p:tgtEl>
                                        <p:attrNameLst>
                                          <p:attrName>style.visibility</p:attrName>
                                        </p:attrNameLst>
                                      </p:cBhvr>
                                      <p:to>
                                        <p:strVal val="visible"/>
                                      </p:to>
                                    </p:set>
                                    <p:anim calcmode="lin" valueType="num">
                                      <p:cBhvr additive="base">
                                        <p:cTn dur="1000"/>
                                        <p:tgtEl>
                                          <p:spTgt spid="15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0"/>
                                        </p:tgtEl>
                                        <p:attrNameLst>
                                          <p:attrName>style.visibility</p:attrName>
                                        </p:attrNameLst>
                                      </p:cBhvr>
                                      <p:to>
                                        <p:strVal val="visible"/>
                                      </p:to>
                                    </p:set>
                                    <p:anim calcmode="lin" valueType="num">
                                      <p:cBhvr additive="base">
                                        <p:cTn dur="1000"/>
                                        <p:tgtEl>
                                          <p:spTgt spid="15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1"/>
                                        </p:tgtEl>
                                        <p:attrNameLst>
                                          <p:attrName>style.visibility</p:attrName>
                                        </p:attrNameLst>
                                      </p:cBhvr>
                                      <p:to>
                                        <p:strVal val="visible"/>
                                      </p:to>
                                    </p:set>
                                    <p:anim calcmode="lin" valueType="num">
                                      <p:cBhvr additive="base">
                                        <p:cTn dur="1000"/>
                                        <p:tgtEl>
                                          <p:spTgt spid="15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5"/>
                                        </p:tgtEl>
                                        <p:attrNameLst>
                                          <p:attrName>style.visibility</p:attrName>
                                        </p:attrNameLst>
                                      </p:cBhvr>
                                      <p:to>
                                        <p:strVal val="visible"/>
                                      </p:to>
                                    </p:set>
                                    <p:anim calcmode="lin" valueType="num">
                                      <p:cBhvr additive="base">
                                        <p:cTn dur="1000"/>
                                        <p:tgtEl>
                                          <p:spTgt spid="15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4"/>
                                        </p:tgtEl>
                                        <p:attrNameLst>
                                          <p:attrName>style.visibility</p:attrName>
                                        </p:attrNameLst>
                                      </p:cBhvr>
                                      <p:to>
                                        <p:strVal val="visible"/>
                                      </p:to>
                                    </p:set>
                                    <p:anim calcmode="lin" valueType="num">
                                      <p:cBhvr additive="base">
                                        <p:cTn dur="1000"/>
                                        <p:tgtEl>
                                          <p:spTgt spid="15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3"/>
                                        </p:tgtEl>
                                        <p:attrNameLst>
                                          <p:attrName>style.visibility</p:attrName>
                                        </p:attrNameLst>
                                      </p:cBhvr>
                                      <p:to>
                                        <p:strVal val="visible"/>
                                      </p:to>
                                    </p:set>
                                    <p:anim calcmode="lin" valueType="num">
                                      <p:cBhvr additive="base">
                                        <p:cTn dur="1000"/>
                                        <p:tgtEl>
                                          <p:spTgt spid="15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pic>
        <p:nvPicPr>
          <p:cNvPr id="1570" name="Google Shape;1570;p139"/>
          <p:cNvPicPr preferRelativeResize="0"/>
          <p:nvPr/>
        </p:nvPicPr>
        <p:blipFill>
          <a:blip r:embed="rId3">
            <a:alphaModFix/>
          </a:blip>
          <a:stretch>
            <a:fillRect/>
          </a:stretch>
        </p:blipFill>
        <p:spPr>
          <a:xfrm>
            <a:off x="152400" y="166700"/>
            <a:ext cx="8839201" cy="3999275"/>
          </a:xfrm>
          <a:prstGeom prst="rect">
            <a:avLst/>
          </a:prstGeom>
          <a:noFill/>
          <a:ln>
            <a:noFill/>
          </a:ln>
        </p:spPr>
      </p:pic>
      <p:sp>
        <p:nvSpPr>
          <p:cNvPr id="1571" name="Google Shape;1571;p139"/>
          <p:cNvSpPr txBox="1"/>
          <p:nvPr>
            <p:ph idx="1" type="body"/>
          </p:nvPr>
        </p:nvSpPr>
        <p:spPr>
          <a:xfrm>
            <a:off x="1237400" y="4165963"/>
            <a:ext cx="7030500" cy="857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Leaves of the same Level will always have identical Depths and Heights to each other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1"/>
                                        </p:tgtEl>
                                        <p:attrNameLst>
                                          <p:attrName>style.visibility</p:attrName>
                                        </p:attrNameLst>
                                      </p:cBhvr>
                                      <p:to>
                                        <p:strVal val="visible"/>
                                      </p:to>
                                    </p:set>
                                    <p:anim calcmode="lin" valueType="num">
                                      <p:cBhvr additive="base">
                                        <p:cTn dur="1000"/>
                                        <p:tgtEl>
                                          <p:spTgt spid="15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575" name="Shape 1575"/>
        <p:cNvGrpSpPr/>
        <p:nvPr/>
      </p:nvGrpSpPr>
      <p:grpSpPr>
        <a:xfrm>
          <a:off x="0" y="0"/>
          <a:ext cx="0" cy="0"/>
          <a:chOff x="0" y="0"/>
          <a:chExt cx="0" cy="0"/>
        </a:xfrm>
      </p:grpSpPr>
      <p:sp>
        <p:nvSpPr>
          <p:cNvPr id="1576" name="Google Shape;1576;p140"/>
          <p:cNvSpPr txBox="1"/>
          <p:nvPr>
            <p:ph type="title"/>
          </p:nvPr>
        </p:nvSpPr>
        <p:spPr>
          <a:xfrm>
            <a:off x="1303800" y="146150"/>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solidFill>
                  <a:srgbClr val="674EA7"/>
                </a:solidFill>
              </a:rPr>
              <a:t>How are Trees stored in Memory?</a:t>
            </a:r>
            <a:endParaRPr>
              <a:solidFill>
                <a:srgbClr val="674EA7"/>
              </a:solidFill>
            </a:endParaRPr>
          </a:p>
        </p:txBody>
      </p:sp>
      <p:sp>
        <p:nvSpPr>
          <p:cNvPr id="1577" name="Google Shape;1577;p140"/>
          <p:cNvSpPr txBox="1"/>
          <p:nvPr>
            <p:ph idx="1" type="body"/>
          </p:nvPr>
        </p:nvSpPr>
        <p:spPr>
          <a:xfrm>
            <a:off x="1303800" y="728000"/>
            <a:ext cx="7030500" cy="1236600"/>
          </a:xfrm>
          <a:prstGeom prst="rect">
            <a:avLst/>
          </a:prstGeom>
        </p:spPr>
        <p:txBody>
          <a:bodyPr anchor="t" anchorCtr="0" bIns="91425" lIns="91425" rIns="91425" spcFirstLastPara="1" tIns="91425" wrap="square">
            <a:normAutofit/>
          </a:bodyPr>
          <a:lstStyle/>
          <a:p>
            <a:pPr algn="l" indent="-355600" lvl="0" marL="457200" rtl="0">
              <a:spcBef>
                <a:spcPts val="0"/>
              </a:spcBef>
              <a:spcAft>
                <a:spcPts val="0"/>
              </a:spcAft>
              <a:buSzPts val="2000"/>
              <a:buChar char="●"/>
            </a:pPr>
            <a:r>
              <a:rPr lang="en" sz="2000"/>
              <a:t>Two primary methods of storing Nodes in memory:</a:t>
            </a:r>
            <a:endParaRPr sz="2000"/>
          </a:p>
          <a:p>
            <a:pPr algn="l" indent="-355600" lvl="1" marL="914400" rtl="0">
              <a:spcBef>
                <a:spcPts val="0"/>
              </a:spcBef>
              <a:spcAft>
                <a:spcPts val="0"/>
              </a:spcAft>
              <a:buSzPts val="2000"/>
              <a:buChar char="○"/>
            </a:pPr>
            <a:r>
              <a:rPr lang="en" sz="2000"/>
              <a:t>Array-Based Indexing (Common for Binary Trees)</a:t>
            </a:r>
            <a:endParaRPr sz="2000"/>
          </a:p>
          <a:p>
            <a:pPr algn="l" indent="-355600" lvl="1" marL="914400" rtl="0">
              <a:spcBef>
                <a:spcPts val="0"/>
              </a:spcBef>
              <a:spcAft>
                <a:spcPts val="0"/>
              </a:spcAft>
              <a:buSzPts val="2000"/>
              <a:buChar char="○"/>
            </a:pPr>
            <a:r>
              <a:rPr lang="en" sz="2000"/>
              <a:t>Pointer-Based Indexing (Common for B-Trees)</a:t>
            </a:r>
            <a:endParaRPr sz="2000"/>
          </a:p>
        </p:txBody>
      </p:sp>
      <p:grpSp>
        <p:nvGrpSpPr>
          <p:cNvPr id="1578" name="Google Shape;1578;p140"/>
          <p:cNvGrpSpPr/>
          <p:nvPr/>
        </p:nvGrpSpPr>
        <p:grpSpPr>
          <a:xfrm>
            <a:off x="107165" y="2071755"/>
            <a:ext cx="4278799" cy="2714680"/>
            <a:chOff x="197825" y="2071750"/>
            <a:chExt cx="2612050" cy="2297850"/>
          </a:xfrm>
        </p:grpSpPr>
        <p:pic>
          <p:nvPicPr>
            <p:cNvPr id="1579" name="Google Shape;1579;p140"/>
            <p:cNvPicPr preferRelativeResize="0"/>
            <p:nvPr/>
          </p:nvPicPr>
          <p:blipFill rotWithShape="1">
            <a:blip r:embed="rId3">
              <a:alphaModFix/>
            </a:blip>
            <a:srcRect b="19855" l="54736" r="0" t="44116"/>
            <a:stretch/>
          </p:blipFill>
          <p:spPr>
            <a:xfrm>
              <a:off x="197825" y="3786200"/>
              <a:ext cx="2207400" cy="583400"/>
            </a:xfrm>
            <a:prstGeom prst="rect">
              <a:avLst/>
            </a:prstGeom>
            <a:noFill/>
            <a:ln>
              <a:noFill/>
            </a:ln>
          </p:spPr>
        </p:pic>
        <p:pic>
          <p:nvPicPr>
            <p:cNvPr id="1580" name="Google Shape;1580;p140"/>
            <p:cNvPicPr preferRelativeResize="0"/>
            <p:nvPr/>
          </p:nvPicPr>
          <p:blipFill rotWithShape="1">
            <a:blip r:embed="rId3">
              <a:alphaModFix/>
            </a:blip>
            <a:srcRect b="0" l="0" r="46438" t="0"/>
            <a:stretch/>
          </p:blipFill>
          <p:spPr>
            <a:xfrm>
              <a:off x="197825" y="2071750"/>
              <a:ext cx="2612050" cy="1619225"/>
            </a:xfrm>
            <a:prstGeom prst="rect">
              <a:avLst/>
            </a:prstGeom>
            <a:noFill/>
            <a:ln>
              <a:noFill/>
            </a:ln>
          </p:spPr>
        </p:pic>
      </p:grpSp>
      <p:pic>
        <p:nvPicPr>
          <p:cNvPr id="1581" name="Google Shape;1581;p140"/>
          <p:cNvPicPr preferRelativeResize="0"/>
          <p:nvPr/>
        </p:nvPicPr>
        <p:blipFill rotWithShape="1">
          <a:blip r:embed="rId4">
            <a:alphaModFix/>
          </a:blip>
          <a:srcRect b="29"/>
          <a:stretch/>
        </p:blipFill>
        <p:spPr>
          <a:xfrm>
            <a:off x="4385975" y="2236125"/>
            <a:ext cx="4662774" cy="2478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7"/>
                                        </p:tgtEl>
                                        <p:attrNameLst>
                                          <p:attrName>style.visibility</p:attrName>
                                        </p:attrNameLst>
                                      </p:cBhvr>
                                      <p:to>
                                        <p:strVal val="visible"/>
                                      </p:to>
                                    </p:set>
                                    <p:anim calcmode="lin" valueType="num">
                                      <p:cBhvr additive="base">
                                        <p:cTn dur="1000"/>
                                        <p:tgtEl>
                                          <p:spTgt spid="15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8"/>
                                        </p:tgtEl>
                                        <p:attrNameLst>
                                          <p:attrName>style.visibility</p:attrName>
                                        </p:attrNameLst>
                                      </p:cBhvr>
                                      <p:to>
                                        <p:strVal val="visible"/>
                                      </p:to>
                                    </p:set>
                                    <p:anim calcmode="lin" valueType="num">
                                      <p:cBhvr additive="base">
                                        <p:cTn dur="1000"/>
                                        <p:tgtEl>
                                          <p:spTgt spid="15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81"/>
                                        </p:tgtEl>
                                        <p:attrNameLst>
                                          <p:attrName>style.visibility</p:attrName>
                                        </p:attrNameLst>
                                      </p:cBhvr>
                                      <p:to>
                                        <p:strVal val="visible"/>
                                      </p:to>
                                    </p:set>
                                    <p:anim calcmode="lin" valueType="num">
                                      <p:cBhvr additive="base">
                                        <p:cTn dur="1000"/>
                                        <p:tgtEl>
                                          <p:spTgt spid="15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41"/>
          <p:cNvSpPr txBox="1"/>
          <p:nvPr>
            <p:ph type="title"/>
          </p:nvPr>
        </p:nvSpPr>
        <p:spPr>
          <a:xfrm>
            <a:off x="1232350" y="0"/>
            <a:ext cx="7030500" cy="5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74EA7"/>
                </a:solidFill>
              </a:rPr>
              <a:t>Array-Indexed Trees [Breadth-First]</a:t>
            </a:r>
            <a:endParaRPr>
              <a:solidFill>
                <a:srgbClr val="674EA7"/>
              </a:solidFill>
            </a:endParaRPr>
          </a:p>
        </p:txBody>
      </p:sp>
      <p:sp>
        <p:nvSpPr>
          <p:cNvPr id="1587" name="Google Shape;1587;p141"/>
          <p:cNvSpPr txBox="1"/>
          <p:nvPr>
            <p:ph idx="1" type="body"/>
          </p:nvPr>
        </p:nvSpPr>
        <p:spPr>
          <a:xfrm>
            <a:off x="1232350" y="591900"/>
            <a:ext cx="7030500" cy="867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Only works for Tree with fixed branching degrees (binary = 2, ternary = 3, quaternary = 4, ect)</a:t>
            </a:r>
            <a:endParaRPr sz="2000"/>
          </a:p>
        </p:txBody>
      </p:sp>
      <p:sp>
        <p:nvSpPr>
          <p:cNvPr id="1588" name="Google Shape;1588;p141"/>
          <p:cNvSpPr txBox="1"/>
          <p:nvPr>
            <p:ph idx="1" type="body"/>
          </p:nvPr>
        </p:nvSpPr>
        <p:spPr>
          <a:xfrm>
            <a:off x="1172850" y="1440775"/>
            <a:ext cx="7030500" cy="591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Root is established at index 0</a:t>
            </a:r>
            <a:endParaRPr sz="2000"/>
          </a:p>
        </p:txBody>
      </p:sp>
      <p:sp>
        <p:nvSpPr>
          <p:cNvPr id="1589" name="Google Shape;1589;p141"/>
          <p:cNvSpPr txBox="1"/>
          <p:nvPr>
            <p:ph idx="1" type="body"/>
          </p:nvPr>
        </p:nvSpPr>
        <p:spPr>
          <a:xfrm>
            <a:off x="1172850" y="1957850"/>
            <a:ext cx="7030500" cy="867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All Nodes are inserted from left to right respective to the Level of the Tree</a:t>
            </a:r>
            <a:endParaRPr sz="2000"/>
          </a:p>
        </p:txBody>
      </p:sp>
      <p:sp>
        <p:nvSpPr>
          <p:cNvPr id="1590" name="Google Shape;1590;p141"/>
          <p:cNvSpPr txBox="1"/>
          <p:nvPr>
            <p:ph idx="1" type="body"/>
          </p:nvPr>
        </p:nvSpPr>
        <p:spPr>
          <a:xfrm>
            <a:off x="1232350" y="2881575"/>
            <a:ext cx="7030500" cy="11103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SzPts val="2000"/>
              <a:buChar char="●"/>
            </a:pPr>
            <a:r>
              <a:rPr lang="en" sz="2000"/>
              <a:t>The index of any Child in an array can be expressed as: Ai + B (A = degree of branching, i = index of Parent, B = offset from i)</a:t>
            </a:r>
            <a:endParaRPr sz="2000"/>
          </a:p>
        </p:txBody>
      </p:sp>
      <p:sp>
        <p:nvSpPr>
          <p:cNvPr id="1591" name="Google Shape;1591;p141"/>
          <p:cNvSpPr txBox="1"/>
          <p:nvPr>
            <p:ph idx="1" type="body"/>
          </p:nvPr>
        </p:nvSpPr>
        <p:spPr>
          <a:xfrm>
            <a:off x="1232350" y="3912450"/>
            <a:ext cx="7411500" cy="1184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ex): In a Binary Tree, a Parent’s Child can be found 2i + 0 or 2i + 1 indexes from its Parent (0 = left Child, 1 = right Child.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7"/>
                                        </p:tgtEl>
                                        <p:attrNameLst>
                                          <p:attrName>style.visibility</p:attrName>
                                        </p:attrNameLst>
                                      </p:cBhvr>
                                      <p:to>
                                        <p:strVal val="visible"/>
                                      </p:to>
                                    </p:set>
                                    <p:anim calcmode="lin" valueType="num">
                                      <p:cBhvr additive="base">
                                        <p:cTn dur="1000"/>
                                        <p:tgtEl>
                                          <p:spTgt spid="15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8"/>
                                        </p:tgtEl>
                                        <p:attrNameLst>
                                          <p:attrName>style.visibility</p:attrName>
                                        </p:attrNameLst>
                                      </p:cBhvr>
                                      <p:to>
                                        <p:strVal val="visible"/>
                                      </p:to>
                                    </p:set>
                                    <p:anim calcmode="lin" valueType="num">
                                      <p:cBhvr additive="base">
                                        <p:cTn dur="1000"/>
                                        <p:tgtEl>
                                          <p:spTgt spid="15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9"/>
                                        </p:tgtEl>
                                        <p:attrNameLst>
                                          <p:attrName>style.visibility</p:attrName>
                                        </p:attrNameLst>
                                      </p:cBhvr>
                                      <p:to>
                                        <p:strVal val="visible"/>
                                      </p:to>
                                    </p:set>
                                    <p:anim calcmode="lin" valueType="num">
                                      <p:cBhvr additive="base">
                                        <p:cTn dur="1000"/>
                                        <p:tgtEl>
                                          <p:spTgt spid="15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0"/>
                                        </p:tgtEl>
                                        <p:attrNameLst>
                                          <p:attrName>style.visibility</p:attrName>
                                        </p:attrNameLst>
                                      </p:cBhvr>
                                      <p:to>
                                        <p:strVal val="visible"/>
                                      </p:to>
                                    </p:set>
                                    <p:anim calcmode="lin" valueType="num">
                                      <p:cBhvr additive="base">
                                        <p:cTn dur="1000"/>
                                        <p:tgtEl>
                                          <p:spTgt spid="15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gtEl>
                                        <p:attrNameLst>
                                          <p:attrName>style.visibility</p:attrName>
                                        </p:attrNameLst>
                                      </p:cBhvr>
                                      <p:to>
                                        <p:strVal val="visible"/>
                                      </p:to>
                                    </p:set>
                                    <p:anim calcmode="lin" valueType="num">
                                      <p:cBhvr additive="base">
                                        <p:cTn dur="1000"/>
                                        <p:tgtEl>
                                          <p:spTgt spid="15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42"/>
          <p:cNvSpPr txBox="1"/>
          <p:nvPr>
            <p:ph idx="1" type="body"/>
          </p:nvPr>
        </p:nvSpPr>
        <p:spPr>
          <a:xfrm>
            <a:off x="642950" y="4167200"/>
            <a:ext cx="8274900" cy="976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If this Tree were stored in an array, index 0 would be </a:t>
            </a:r>
            <a:r>
              <a:rPr i="1" lang="en" sz="2000"/>
              <a:t>1</a:t>
            </a:r>
            <a:r>
              <a:rPr lang="en" sz="2000"/>
              <a:t>, and index 36 (the last index) would be </a:t>
            </a:r>
            <a:r>
              <a:rPr i="1" lang="en" sz="2000"/>
              <a:t>37 </a:t>
            </a:r>
            <a:r>
              <a:rPr lang="en" sz="2000"/>
              <a:t>(Hence, “Breadth-First”)</a:t>
            </a:r>
            <a:endParaRPr sz="2000"/>
          </a:p>
        </p:txBody>
      </p:sp>
      <p:pic>
        <p:nvPicPr>
          <p:cNvPr id="1597" name="Google Shape;1597;p142"/>
          <p:cNvPicPr preferRelativeResize="0"/>
          <p:nvPr/>
        </p:nvPicPr>
        <p:blipFill>
          <a:blip r:embed="rId3">
            <a:alphaModFix/>
          </a:blip>
          <a:stretch>
            <a:fillRect/>
          </a:stretch>
        </p:blipFill>
        <p:spPr>
          <a:xfrm>
            <a:off x="357200" y="109525"/>
            <a:ext cx="8560575" cy="396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6"/>
                                        </p:tgtEl>
                                        <p:attrNameLst>
                                          <p:attrName>style.visibility</p:attrName>
                                        </p:attrNameLst>
                                      </p:cBhvr>
                                      <p:to>
                                        <p:strVal val="visible"/>
                                      </p:to>
                                    </p:set>
                                    <p:anim calcmode="lin" valueType="num">
                                      <p:cBhvr additive="base">
                                        <p:cTn dur="1000"/>
                                        <p:tgtEl>
                                          <p:spTgt spid="15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43"/>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Pointer-Indexed Trees [Depth-First]</a:t>
            </a:r>
            <a:endParaRPr>
              <a:solidFill>
                <a:srgbClr val="674EA7"/>
              </a:solidFill>
            </a:endParaRPr>
          </a:p>
        </p:txBody>
      </p:sp>
      <p:sp>
        <p:nvSpPr>
          <p:cNvPr id="1603" name="Google Shape;1603;p143"/>
          <p:cNvSpPr txBox="1"/>
          <p:nvPr>
            <p:ph idx="1" type="body"/>
          </p:nvPr>
        </p:nvSpPr>
        <p:spPr>
          <a:xfrm>
            <a:off x="1303800" y="489875"/>
            <a:ext cx="7030500" cy="89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Similar to a Doubly Linked List (and thus stored in memory in basically the same way)</a:t>
            </a:r>
            <a:endParaRPr sz="1800"/>
          </a:p>
        </p:txBody>
      </p:sp>
      <p:sp>
        <p:nvSpPr>
          <p:cNvPr id="1604" name="Google Shape;1604;p143"/>
          <p:cNvSpPr txBox="1"/>
          <p:nvPr>
            <p:ph idx="1" type="body"/>
          </p:nvPr>
        </p:nvSpPr>
        <p:spPr>
          <a:xfrm>
            <a:off x="1303800" y="1154525"/>
            <a:ext cx="7030500" cy="147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Each Node must have at least three fields:</a:t>
            </a:r>
            <a:endParaRPr sz="1800"/>
          </a:p>
          <a:p>
            <a:pPr indent="-342900" lvl="1" marL="914400" rtl="0" algn="l">
              <a:spcBef>
                <a:spcPts val="0"/>
              </a:spcBef>
              <a:spcAft>
                <a:spcPts val="0"/>
              </a:spcAft>
              <a:buSzPts val="1800"/>
              <a:buChar char="○"/>
            </a:pPr>
            <a:r>
              <a:rPr lang="en" sz="1800"/>
              <a:t>Left Pointer</a:t>
            </a:r>
            <a:endParaRPr sz="1800"/>
          </a:p>
          <a:p>
            <a:pPr indent="-342900" lvl="1" marL="914400" rtl="0" algn="l">
              <a:spcBef>
                <a:spcPts val="0"/>
              </a:spcBef>
              <a:spcAft>
                <a:spcPts val="0"/>
              </a:spcAft>
              <a:buSzPts val="1800"/>
              <a:buChar char="○"/>
            </a:pPr>
            <a:r>
              <a:rPr lang="en" sz="1800"/>
              <a:t>Data</a:t>
            </a:r>
            <a:endParaRPr sz="1800"/>
          </a:p>
          <a:p>
            <a:pPr indent="-342900" lvl="1" marL="914400" rtl="0" algn="l">
              <a:spcBef>
                <a:spcPts val="0"/>
              </a:spcBef>
              <a:spcAft>
                <a:spcPts val="0"/>
              </a:spcAft>
              <a:buSzPts val="1800"/>
              <a:buChar char="○"/>
            </a:pPr>
            <a:r>
              <a:rPr lang="en" sz="1800"/>
              <a:t>Right Pointer</a:t>
            </a:r>
            <a:endParaRPr sz="1800"/>
          </a:p>
        </p:txBody>
      </p:sp>
      <p:sp>
        <p:nvSpPr>
          <p:cNvPr id="1605" name="Google Shape;1605;p143"/>
          <p:cNvSpPr txBox="1"/>
          <p:nvPr>
            <p:ph idx="1" type="body"/>
          </p:nvPr>
        </p:nvSpPr>
        <p:spPr>
          <a:xfrm>
            <a:off x="190500" y="2512200"/>
            <a:ext cx="8810700" cy="190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Three </a:t>
            </a:r>
            <a:r>
              <a:rPr i="1" lang="en" sz="2000"/>
              <a:t>major</a:t>
            </a:r>
            <a:r>
              <a:rPr lang="en" sz="2000"/>
              <a:t> methods of Pointer-Tree Traversal (all are recursive):</a:t>
            </a:r>
            <a:endParaRPr sz="2000"/>
          </a:p>
          <a:p>
            <a:pPr indent="-355600" lvl="1" marL="914400" rtl="0" algn="l">
              <a:spcBef>
                <a:spcPts val="0"/>
              </a:spcBef>
              <a:spcAft>
                <a:spcPts val="0"/>
              </a:spcAft>
              <a:buSzPts val="2000"/>
              <a:buChar char="○"/>
            </a:pPr>
            <a:r>
              <a:rPr b="1" lang="en" sz="2000">
                <a:solidFill>
                  <a:srgbClr val="351C75"/>
                </a:solidFill>
              </a:rPr>
              <a:t>Preorder Traversal</a:t>
            </a:r>
            <a:r>
              <a:rPr lang="en" sz="2000"/>
              <a:t>: Begin at the Root, iterate through the left subtree, and then the right subtree</a:t>
            </a:r>
            <a:endParaRPr sz="2000"/>
          </a:p>
          <a:p>
            <a:pPr indent="-355600" lvl="1" marL="914400" rtl="0" algn="l">
              <a:spcBef>
                <a:spcPts val="0"/>
              </a:spcBef>
              <a:spcAft>
                <a:spcPts val="0"/>
              </a:spcAft>
              <a:buSzPts val="2000"/>
              <a:buChar char="○"/>
            </a:pPr>
            <a:r>
              <a:rPr b="1" lang="en" sz="2000">
                <a:solidFill>
                  <a:srgbClr val="351C75"/>
                </a:solidFill>
              </a:rPr>
              <a:t>Inorder Traversal</a:t>
            </a:r>
            <a:r>
              <a:rPr lang="en" sz="2000"/>
              <a:t>: Begin in the left subtree, iterate until you reach the Root, then iterate over the right subtree</a:t>
            </a:r>
            <a:endParaRPr sz="2000"/>
          </a:p>
          <a:p>
            <a:pPr indent="-355600" lvl="1" marL="914400" rtl="0" algn="l">
              <a:spcBef>
                <a:spcPts val="0"/>
              </a:spcBef>
              <a:spcAft>
                <a:spcPts val="0"/>
              </a:spcAft>
              <a:buSzPts val="2000"/>
              <a:buChar char="○"/>
            </a:pPr>
            <a:r>
              <a:rPr b="1" lang="en" sz="2000">
                <a:solidFill>
                  <a:srgbClr val="351C75"/>
                </a:solidFill>
              </a:rPr>
              <a:t>Postorder Traversal</a:t>
            </a:r>
            <a:r>
              <a:rPr lang="en" sz="2000"/>
              <a:t>: Begin in the left subtree, then the right subtree, and finish at the Root</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603"/>
                                        </p:tgtEl>
                                        <p:attrNameLst>
                                          <p:attrName>style.visibility</p:attrName>
                                        </p:attrNameLst>
                                      </p:cBhvr>
                                      <p:to>
                                        <p:strVal val="visible"/>
                                      </p:to>
                                    </p:set>
                                    <p:anim calcmode="lin" valueType="num">
                                      <p:cBhvr additive="base">
                                        <p:cTn dur="1000"/>
                                        <p:tgtEl>
                                          <p:spTgt spid="16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604"/>
                                        </p:tgtEl>
                                        <p:attrNameLst>
                                          <p:attrName>style.visibility</p:attrName>
                                        </p:attrNameLst>
                                      </p:cBhvr>
                                      <p:to>
                                        <p:strVal val="visible"/>
                                      </p:to>
                                    </p:set>
                                    <p:anim calcmode="lin" valueType="num">
                                      <p:cBhvr additive="base">
                                        <p:cTn dur="1000"/>
                                        <p:tgtEl>
                                          <p:spTgt spid="16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05"/>
                                        </p:tgtEl>
                                        <p:attrNameLst>
                                          <p:attrName>style.visibility</p:attrName>
                                        </p:attrNameLst>
                                      </p:cBhvr>
                                      <p:to>
                                        <p:strVal val="visible"/>
                                      </p:to>
                                    </p:set>
                                    <p:anim calcmode="lin" valueType="num">
                                      <p:cBhvr additive="base">
                                        <p:cTn dur="1000"/>
                                        <p:tgtEl>
                                          <p:spTgt spid="16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pic>
        <p:nvPicPr>
          <p:cNvPr id="1610" name="Google Shape;1610;p144"/>
          <p:cNvPicPr preferRelativeResize="0"/>
          <p:nvPr/>
        </p:nvPicPr>
        <p:blipFill>
          <a:blip r:embed="rId3">
            <a:alphaModFix/>
          </a:blip>
          <a:stretch>
            <a:fillRect/>
          </a:stretch>
        </p:blipFill>
        <p:spPr>
          <a:xfrm>
            <a:off x="0" y="0"/>
            <a:ext cx="9144000" cy="4701475"/>
          </a:xfrm>
          <a:prstGeom prst="rect">
            <a:avLst/>
          </a:prstGeom>
          <a:noFill/>
          <a:ln>
            <a:noFill/>
          </a:ln>
        </p:spPr>
      </p:pic>
      <p:sp>
        <p:nvSpPr>
          <p:cNvPr id="1611" name="Google Shape;1611;p144"/>
          <p:cNvSpPr txBox="1"/>
          <p:nvPr/>
        </p:nvSpPr>
        <p:spPr>
          <a:xfrm>
            <a:off x="2692300" y="4554000"/>
            <a:ext cx="41523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74EA7"/>
                </a:solidFill>
                <a:latin typeface="Nunito"/>
                <a:ea typeface="Nunito"/>
                <a:cs typeface="Nunito"/>
                <a:sym typeface="Nunito"/>
              </a:rPr>
              <a:t>&lt;root&gt;</a:t>
            </a:r>
            <a:r>
              <a:rPr lang="en" sz="3000">
                <a:solidFill>
                  <a:schemeClr val="dk2"/>
                </a:solidFill>
                <a:latin typeface="Nunito"/>
                <a:ea typeface="Nunito"/>
                <a:cs typeface="Nunito"/>
                <a:sym typeface="Nunito"/>
              </a:rPr>
              <a:t>&lt;left&gt;&lt;right&gt;</a:t>
            </a:r>
            <a:endParaRPr sz="3000">
              <a:solidFill>
                <a:schemeClr val="dk2"/>
              </a:solidFill>
              <a:latin typeface="Nunito"/>
              <a:ea typeface="Nunito"/>
              <a:cs typeface="Nunito"/>
              <a:sym typeface="Nuni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17" name="Google Shape;1617;p14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8" name="Google Shape;1618;p145"/>
          <p:cNvPicPr preferRelativeResize="0"/>
          <p:nvPr/>
        </p:nvPicPr>
        <p:blipFill>
          <a:blip r:embed="rId3">
            <a:alphaModFix/>
          </a:blip>
          <a:stretch>
            <a:fillRect/>
          </a:stretch>
        </p:blipFill>
        <p:spPr>
          <a:xfrm>
            <a:off x="0" y="0"/>
            <a:ext cx="9144000" cy="4647900"/>
          </a:xfrm>
          <a:prstGeom prst="rect">
            <a:avLst/>
          </a:prstGeom>
          <a:noFill/>
          <a:ln>
            <a:noFill/>
          </a:ln>
        </p:spPr>
      </p:pic>
      <p:sp>
        <p:nvSpPr>
          <p:cNvPr id="1619" name="Google Shape;1619;p145"/>
          <p:cNvSpPr txBox="1"/>
          <p:nvPr/>
        </p:nvSpPr>
        <p:spPr>
          <a:xfrm>
            <a:off x="2692300" y="4554000"/>
            <a:ext cx="41523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Nunito"/>
                <a:ea typeface="Nunito"/>
                <a:cs typeface="Nunito"/>
                <a:sym typeface="Nunito"/>
              </a:rPr>
              <a:t>&lt;left&gt;</a:t>
            </a:r>
            <a:r>
              <a:rPr b="1" lang="en" sz="3000">
                <a:solidFill>
                  <a:srgbClr val="674EA7"/>
                </a:solidFill>
                <a:latin typeface="Nunito"/>
                <a:ea typeface="Nunito"/>
                <a:cs typeface="Nunito"/>
                <a:sym typeface="Nunito"/>
              </a:rPr>
              <a:t>&lt;root&gt;</a:t>
            </a:r>
            <a:r>
              <a:rPr lang="en" sz="3000">
                <a:solidFill>
                  <a:schemeClr val="dk2"/>
                </a:solidFill>
                <a:latin typeface="Nunito"/>
                <a:ea typeface="Nunito"/>
                <a:cs typeface="Nunito"/>
                <a:sym typeface="Nunito"/>
              </a:rPr>
              <a:t>&lt;right&gt;</a:t>
            </a:r>
            <a:endParaRPr sz="3000">
              <a:solidFill>
                <a:schemeClr val="dk2"/>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a:t>
            </a:r>
            <a:endParaRPr/>
          </a:p>
        </p:txBody>
      </p:sp>
      <p:sp>
        <p:nvSpPr>
          <p:cNvPr id="874" name="Google Shape;874;p47"/>
          <p:cNvSpPr txBox="1"/>
          <p:nvPr>
            <p:ph idx="1" type="body"/>
          </p:nvPr>
        </p:nvSpPr>
        <p:spPr>
          <a:xfrm>
            <a:off x="1056750" y="170782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Running time is </a:t>
            </a:r>
            <a:r>
              <a:rPr lang="en" sz="2000"/>
              <a:t>proportional</a:t>
            </a:r>
            <a:r>
              <a:rPr lang="en" sz="2000"/>
              <a:t> to input size (n)</a:t>
            </a:r>
            <a:endParaRPr sz="2000"/>
          </a:p>
          <a:p>
            <a:pPr indent="-355600" lvl="0" marL="457200" rtl="0" algn="l">
              <a:spcBef>
                <a:spcPts val="0"/>
              </a:spcBef>
              <a:spcAft>
                <a:spcPts val="0"/>
              </a:spcAft>
              <a:buSzPts val="2000"/>
              <a:buChar char="●"/>
            </a:pPr>
            <a:r>
              <a:rPr lang="en" sz="2000"/>
              <a:t>Linear</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74"/>
                                        </p:tgtEl>
                                        <p:attrNameLst>
                                          <p:attrName>style.visibility</p:attrName>
                                        </p:attrNameLst>
                                      </p:cBhvr>
                                      <p:to>
                                        <p:strVal val="visible"/>
                                      </p:to>
                                    </p:set>
                                    <p:anim calcmode="lin" valueType="num">
                                      <p:cBhvr additive="base">
                                        <p:cTn dur="1000"/>
                                        <p:tgtEl>
                                          <p:spTgt spid="87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1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25" name="Google Shape;1625;p14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6" name="Google Shape;1626;p146"/>
          <p:cNvPicPr preferRelativeResize="0"/>
          <p:nvPr/>
        </p:nvPicPr>
        <p:blipFill>
          <a:blip r:embed="rId3">
            <a:alphaModFix/>
          </a:blip>
          <a:stretch>
            <a:fillRect/>
          </a:stretch>
        </p:blipFill>
        <p:spPr>
          <a:xfrm>
            <a:off x="0" y="0"/>
            <a:ext cx="9144000" cy="4674700"/>
          </a:xfrm>
          <a:prstGeom prst="rect">
            <a:avLst/>
          </a:prstGeom>
          <a:noFill/>
          <a:ln>
            <a:noFill/>
          </a:ln>
        </p:spPr>
      </p:pic>
      <p:sp>
        <p:nvSpPr>
          <p:cNvPr id="1627" name="Google Shape;1627;p146"/>
          <p:cNvSpPr txBox="1"/>
          <p:nvPr/>
        </p:nvSpPr>
        <p:spPr>
          <a:xfrm>
            <a:off x="2692300" y="4554000"/>
            <a:ext cx="41523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Nunito"/>
                <a:ea typeface="Nunito"/>
                <a:cs typeface="Nunito"/>
                <a:sym typeface="Nunito"/>
              </a:rPr>
              <a:t>&lt;left&gt;&lt;right&gt;</a:t>
            </a:r>
            <a:r>
              <a:rPr b="1" lang="en" sz="3000">
                <a:solidFill>
                  <a:srgbClr val="674EA7"/>
                </a:solidFill>
                <a:latin typeface="Nunito"/>
                <a:ea typeface="Nunito"/>
                <a:cs typeface="Nunito"/>
                <a:sym typeface="Nunito"/>
              </a:rPr>
              <a:t>&lt;root&gt;</a:t>
            </a:r>
            <a:endParaRPr sz="3000">
              <a:solidFill>
                <a:schemeClr val="dk2"/>
              </a:solidFill>
              <a:latin typeface="Nunito"/>
              <a:ea typeface="Nunito"/>
              <a:cs typeface="Nunito"/>
              <a:sym typeface="Nunito"/>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47"/>
          <p:cNvSpPr txBox="1"/>
          <p:nvPr>
            <p:ph type="title"/>
          </p:nvPr>
        </p:nvSpPr>
        <p:spPr>
          <a:xfrm>
            <a:off x="1317950" y="0"/>
            <a:ext cx="7030500" cy="132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#15:</a:t>
            </a:r>
            <a:endParaRPr>
              <a:solidFill>
                <a:srgbClr val="674EA7"/>
              </a:solidFill>
            </a:endParaRPr>
          </a:p>
          <a:p>
            <a:pPr indent="0" lvl="0" marL="0" rtl="0" algn="l">
              <a:spcBef>
                <a:spcPts val="0"/>
              </a:spcBef>
              <a:spcAft>
                <a:spcPts val="0"/>
              </a:spcAft>
              <a:buNone/>
            </a:pPr>
            <a:r>
              <a:rPr lang="en">
                <a:solidFill>
                  <a:srgbClr val="674EA7"/>
                </a:solidFill>
              </a:rPr>
              <a:t>Tree Vocabulary Exercise</a:t>
            </a:r>
            <a:endParaRPr>
              <a:solidFill>
                <a:srgbClr val="674EA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633" name="Google Shape;1633;p147"/>
          <p:cNvPicPr preferRelativeResize="0"/>
          <p:nvPr/>
        </p:nvPicPr>
        <p:blipFill rotWithShape="1">
          <a:blip r:embed="rId3">
            <a:alphaModFix/>
          </a:blip>
          <a:srcRect b="7280" l="3510" r="67710" t="7271"/>
          <a:stretch/>
        </p:blipFill>
        <p:spPr>
          <a:xfrm>
            <a:off x="7774775" y="0"/>
            <a:ext cx="1369224" cy="999300"/>
          </a:xfrm>
          <a:prstGeom prst="rect">
            <a:avLst/>
          </a:prstGeom>
          <a:noFill/>
          <a:ln>
            <a:noFill/>
          </a:ln>
        </p:spPr>
      </p:pic>
      <p:sp>
        <p:nvSpPr>
          <p:cNvPr id="1634" name="Google Shape;1634;p147"/>
          <p:cNvSpPr txBox="1"/>
          <p:nvPr>
            <p:ph idx="1" type="body"/>
          </p:nvPr>
        </p:nvSpPr>
        <p:spPr>
          <a:xfrm>
            <a:off x="1148250" y="1029075"/>
            <a:ext cx="7608000" cy="15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351C75"/>
                </a:solidFill>
              </a:rPr>
              <a:t>Step 1)</a:t>
            </a:r>
            <a:r>
              <a:rPr lang="en" sz="2000"/>
              <a:t> Draw a Tree with </a:t>
            </a:r>
            <a:r>
              <a:rPr i="1" lang="en" sz="2000"/>
              <a:t>Valid Shape </a:t>
            </a:r>
            <a:r>
              <a:rPr lang="en" sz="2000"/>
              <a:t>that has at least 11 Nodes</a:t>
            </a:r>
            <a:endParaRPr sz="2000"/>
          </a:p>
          <a:p>
            <a:pPr indent="0" lvl="0" marL="0" rtl="0" algn="l">
              <a:spcBef>
                <a:spcPts val="1200"/>
              </a:spcBef>
              <a:spcAft>
                <a:spcPts val="1200"/>
              </a:spcAft>
              <a:buNone/>
            </a:pPr>
            <a:r>
              <a:rPr b="1" lang="en" sz="2000">
                <a:solidFill>
                  <a:srgbClr val="351C75"/>
                </a:solidFill>
              </a:rPr>
              <a:t>Step 2)</a:t>
            </a:r>
            <a:r>
              <a:rPr lang="en" sz="2000"/>
              <a:t> Label the Tree using every vocabulary word used on the “Relationships within a Tree” slide</a:t>
            </a:r>
            <a:endParaRPr sz="2000"/>
          </a:p>
        </p:txBody>
      </p:sp>
      <p:pic>
        <p:nvPicPr>
          <p:cNvPr id="1635" name="Google Shape;1635;p147"/>
          <p:cNvPicPr preferRelativeResize="0"/>
          <p:nvPr/>
        </p:nvPicPr>
        <p:blipFill>
          <a:blip r:embed="rId4">
            <a:alphaModFix/>
          </a:blip>
          <a:stretch>
            <a:fillRect/>
          </a:stretch>
        </p:blipFill>
        <p:spPr>
          <a:xfrm>
            <a:off x="2122038" y="2422900"/>
            <a:ext cx="5184225" cy="2589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34"/>
                                        </p:tgtEl>
                                        <p:attrNameLst>
                                          <p:attrName>style.visibility</p:attrName>
                                        </p:attrNameLst>
                                      </p:cBhvr>
                                      <p:to>
                                        <p:strVal val="visible"/>
                                      </p:to>
                                    </p:set>
                                    <p:anim calcmode="lin" valueType="num">
                                      <p:cBhvr additive="base">
                                        <p:cTn dur="1"/>
                                        <p:tgtEl>
                                          <p:spTgt spid="16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35"/>
                                        </p:tgtEl>
                                        <p:attrNameLst>
                                          <p:attrName>style.visibility</p:attrName>
                                        </p:attrNameLst>
                                      </p:cBhvr>
                                      <p:to>
                                        <p:strVal val="visible"/>
                                      </p:to>
                                    </p:set>
                                    <p:anim calcmode="lin" valueType="num">
                                      <p:cBhvr additive="base">
                                        <p:cTn dur="1000"/>
                                        <p:tgtEl>
                                          <p:spTgt spid="16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48"/>
          <p:cNvSpPr txBox="1"/>
          <p:nvPr>
            <p:ph type="title"/>
          </p:nvPr>
        </p:nvSpPr>
        <p:spPr>
          <a:xfrm>
            <a:off x="1317950" y="0"/>
            <a:ext cx="7030500" cy="132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#16:</a:t>
            </a:r>
            <a:endParaRPr>
              <a:solidFill>
                <a:srgbClr val="674EA7"/>
              </a:solidFill>
            </a:endParaRPr>
          </a:p>
          <a:p>
            <a:pPr indent="0" lvl="0" marL="0" rtl="0" algn="l">
              <a:spcBef>
                <a:spcPts val="0"/>
              </a:spcBef>
              <a:spcAft>
                <a:spcPts val="0"/>
              </a:spcAft>
              <a:buNone/>
            </a:pPr>
            <a:r>
              <a:rPr lang="en">
                <a:solidFill>
                  <a:srgbClr val="674EA7"/>
                </a:solidFill>
              </a:rPr>
              <a:t>Tree Properties Exercise</a:t>
            </a:r>
            <a:endParaRPr>
              <a:solidFill>
                <a:srgbClr val="674EA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641" name="Google Shape;1641;p148"/>
          <p:cNvPicPr preferRelativeResize="0"/>
          <p:nvPr/>
        </p:nvPicPr>
        <p:blipFill rotWithShape="1">
          <a:blip r:embed="rId3">
            <a:alphaModFix/>
          </a:blip>
          <a:srcRect b="7280" l="32542" r="31923" t="7271"/>
          <a:stretch/>
        </p:blipFill>
        <p:spPr>
          <a:xfrm>
            <a:off x="7453325" y="0"/>
            <a:ext cx="1690675" cy="999300"/>
          </a:xfrm>
          <a:prstGeom prst="rect">
            <a:avLst/>
          </a:prstGeom>
          <a:noFill/>
          <a:ln>
            <a:noFill/>
          </a:ln>
        </p:spPr>
      </p:pic>
      <p:sp>
        <p:nvSpPr>
          <p:cNvPr id="1642" name="Google Shape;1642;p148"/>
          <p:cNvSpPr txBox="1"/>
          <p:nvPr>
            <p:ph idx="1" type="body"/>
          </p:nvPr>
        </p:nvSpPr>
        <p:spPr>
          <a:xfrm>
            <a:off x="1148250" y="1029075"/>
            <a:ext cx="7608000" cy="1512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t>Using your Tree from the previous problem, label the </a:t>
            </a:r>
            <a:r>
              <a:rPr i="1" lang="en" sz="2000"/>
              <a:t>Depth</a:t>
            </a:r>
            <a:r>
              <a:rPr lang="en" sz="2000"/>
              <a:t> and </a:t>
            </a:r>
            <a:r>
              <a:rPr i="1" lang="en" sz="2000"/>
              <a:t>Height</a:t>
            </a:r>
            <a:r>
              <a:rPr lang="en" sz="2000"/>
              <a:t> of every Node, then label all </a:t>
            </a:r>
            <a:r>
              <a:rPr i="1" lang="en" sz="2000"/>
              <a:t>Levels</a:t>
            </a:r>
            <a:r>
              <a:rPr lang="en" sz="2000"/>
              <a:t> of your Tree</a:t>
            </a:r>
            <a:endParaRPr sz="2000"/>
          </a:p>
        </p:txBody>
      </p:sp>
      <p:pic>
        <p:nvPicPr>
          <p:cNvPr id="1643" name="Google Shape;1643;p148"/>
          <p:cNvPicPr preferRelativeResize="0"/>
          <p:nvPr/>
        </p:nvPicPr>
        <p:blipFill>
          <a:blip r:embed="rId4">
            <a:alphaModFix/>
          </a:blip>
          <a:stretch>
            <a:fillRect/>
          </a:stretch>
        </p:blipFill>
        <p:spPr>
          <a:xfrm>
            <a:off x="1639488" y="1872825"/>
            <a:ext cx="5865024" cy="290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2"/>
                                        </p:tgtEl>
                                        <p:attrNameLst>
                                          <p:attrName>style.visibility</p:attrName>
                                        </p:attrNameLst>
                                      </p:cBhvr>
                                      <p:to>
                                        <p:strVal val="visible"/>
                                      </p:to>
                                    </p:set>
                                    <p:anim calcmode="lin" valueType="num">
                                      <p:cBhvr additive="base">
                                        <p:cTn dur="1"/>
                                        <p:tgtEl>
                                          <p:spTgt spid="16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3"/>
                                        </p:tgtEl>
                                        <p:attrNameLst>
                                          <p:attrName>style.visibility</p:attrName>
                                        </p:attrNameLst>
                                      </p:cBhvr>
                                      <p:to>
                                        <p:strVal val="visible"/>
                                      </p:to>
                                    </p:set>
                                    <p:anim calcmode="lin" valueType="num">
                                      <p:cBhvr additive="base">
                                        <p:cTn dur="1000"/>
                                        <p:tgtEl>
                                          <p:spTgt spid="16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49"/>
          <p:cNvSpPr txBox="1"/>
          <p:nvPr>
            <p:ph type="title"/>
          </p:nvPr>
        </p:nvSpPr>
        <p:spPr>
          <a:xfrm>
            <a:off x="1317950" y="0"/>
            <a:ext cx="7030500" cy="132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#17:</a:t>
            </a:r>
            <a:endParaRPr>
              <a:solidFill>
                <a:srgbClr val="674EA7"/>
              </a:solidFill>
            </a:endParaRPr>
          </a:p>
          <a:p>
            <a:pPr indent="0" lvl="0" marL="0" rtl="0" algn="l">
              <a:spcBef>
                <a:spcPts val="0"/>
              </a:spcBef>
              <a:spcAft>
                <a:spcPts val="0"/>
              </a:spcAft>
              <a:buNone/>
            </a:pPr>
            <a:r>
              <a:rPr lang="en">
                <a:solidFill>
                  <a:srgbClr val="674EA7"/>
                </a:solidFill>
              </a:rPr>
              <a:t>Tree Memory Exercise</a:t>
            </a:r>
            <a:endParaRPr>
              <a:solidFill>
                <a:srgbClr val="674EA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649" name="Google Shape;1649;p149"/>
          <p:cNvPicPr preferRelativeResize="0"/>
          <p:nvPr/>
        </p:nvPicPr>
        <p:blipFill rotWithShape="1">
          <a:blip r:embed="rId3">
            <a:alphaModFix/>
          </a:blip>
          <a:srcRect b="7280" l="67811" r="2159" t="7271"/>
          <a:stretch/>
        </p:blipFill>
        <p:spPr>
          <a:xfrm>
            <a:off x="7715250" y="0"/>
            <a:ext cx="1428749" cy="999300"/>
          </a:xfrm>
          <a:prstGeom prst="rect">
            <a:avLst/>
          </a:prstGeom>
          <a:noFill/>
          <a:ln>
            <a:noFill/>
          </a:ln>
        </p:spPr>
      </p:pic>
      <p:sp>
        <p:nvSpPr>
          <p:cNvPr id="1650" name="Google Shape;1650;p149"/>
          <p:cNvSpPr txBox="1"/>
          <p:nvPr>
            <p:ph idx="1" type="body"/>
          </p:nvPr>
        </p:nvSpPr>
        <p:spPr>
          <a:xfrm>
            <a:off x="1148250" y="847950"/>
            <a:ext cx="7608000" cy="3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51C75"/>
                </a:solidFill>
              </a:rPr>
              <a:t>Step 1)</a:t>
            </a:r>
            <a:r>
              <a:rPr lang="en" sz="1800"/>
              <a:t> Populate each Node with random data (doesn’t matter if it technically violates some rules of your Tree type, just give each Node some value, and keep data type consistent for the whole Tree). </a:t>
            </a:r>
            <a:endParaRPr sz="1800"/>
          </a:p>
          <a:p>
            <a:pPr indent="0" lvl="0" marL="0" rtl="0" algn="l">
              <a:spcBef>
                <a:spcPts val="1200"/>
              </a:spcBef>
              <a:spcAft>
                <a:spcPts val="0"/>
              </a:spcAft>
              <a:buNone/>
            </a:pPr>
            <a:r>
              <a:rPr b="1" lang="en" sz="1800">
                <a:solidFill>
                  <a:srgbClr val="351C75"/>
                </a:solidFill>
              </a:rPr>
              <a:t>Step 2)</a:t>
            </a:r>
            <a:r>
              <a:rPr lang="en" sz="1800">
                <a:solidFill>
                  <a:srgbClr val="351C75"/>
                </a:solidFill>
              </a:rPr>
              <a:t> </a:t>
            </a:r>
            <a:r>
              <a:rPr lang="en" sz="1800"/>
              <a:t>Organize your Nodes in an indexed array.</a:t>
            </a:r>
            <a:endParaRPr sz="1800"/>
          </a:p>
          <a:p>
            <a:pPr indent="0" lvl="0" marL="0" rtl="0" algn="l">
              <a:spcBef>
                <a:spcPts val="1200"/>
              </a:spcBef>
              <a:spcAft>
                <a:spcPts val="1200"/>
              </a:spcAft>
              <a:buNone/>
            </a:pPr>
            <a:r>
              <a:rPr b="1" lang="en" sz="1800">
                <a:solidFill>
                  <a:srgbClr val="351C75"/>
                </a:solidFill>
              </a:rPr>
              <a:t>Step 3)</a:t>
            </a:r>
            <a:r>
              <a:rPr b="1" lang="en" sz="1800"/>
              <a:t> </a:t>
            </a:r>
            <a:r>
              <a:rPr lang="en" sz="1800"/>
              <a:t>Organize your Nodes in Pre, In, and Postorder Traversal order</a:t>
            </a:r>
            <a:endParaRPr sz="1800"/>
          </a:p>
        </p:txBody>
      </p:sp>
      <p:pic>
        <p:nvPicPr>
          <p:cNvPr id="1651" name="Google Shape;1651;p149"/>
          <p:cNvPicPr preferRelativeResize="0"/>
          <p:nvPr/>
        </p:nvPicPr>
        <p:blipFill>
          <a:blip r:embed="rId4">
            <a:alphaModFix/>
          </a:blip>
          <a:stretch>
            <a:fillRect/>
          </a:stretch>
        </p:blipFill>
        <p:spPr>
          <a:xfrm>
            <a:off x="2190775" y="2801925"/>
            <a:ext cx="4881549" cy="222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50"/>
                                        </p:tgtEl>
                                        <p:attrNameLst>
                                          <p:attrName>style.visibility</p:attrName>
                                        </p:attrNameLst>
                                      </p:cBhvr>
                                      <p:to>
                                        <p:strVal val="visible"/>
                                      </p:to>
                                    </p:set>
                                    <p:anim calcmode="lin" valueType="num">
                                      <p:cBhvr additive="base">
                                        <p:cTn dur="1000"/>
                                        <p:tgtEl>
                                          <p:spTgt spid="16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51"/>
                                        </p:tgtEl>
                                        <p:attrNameLst>
                                          <p:attrName>style.visibility</p:attrName>
                                        </p:attrNameLst>
                                      </p:cBhvr>
                                      <p:to>
                                        <p:strVal val="visible"/>
                                      </p:to>
                                    </p:set>
                                    <p:anim calcmode="lin" valueType="num">
                                      <p:cBhvr additive="base">
                                        <p:cTn dur="1000"/>
                                        <p:tgtEl>
                                          <p:spTgt spid="16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 fill="hold"/>
                                        <p:tgtEl>
                                          <p:spTgt spid="165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50"/>
          <p:cNvSpPr txBox="1"/>
          <p:nvPr>
            <p:ph type="title"/>
          </p:nvPr>
        </p:nvSpPr>
        <p:spPr>
          <a:xfrm>
            <a:off x="1303800" y="62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Looking Ahead</a:t>
            </a:r>
            <a:endParaRPr>
              <a:solidFill>
                <a:srgbClr val="674EA7"/>
              </a:solidFill>
            </a:endParaRPr>
          </a:p>
        </p:txBody>
      </p:sp>
      <p:sp>
        <p:nvSpPr>
          <p:cNvPr id="1657" name="Google Shape;1657;p150"/>
          <p:cNvSpPr txBox="1"/>
          <p:nvPr>
            <p:ph idx="1" type="body"/>
          </p:nvPr>
        </p:nvSpPr>
        <p:spPr>
          <a:xfrm>
            <a:off x="1303800" y="57617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a:t>
            </a:r>
            <a:endParaRPr sz="2000"/>
          </a:p>
          <a:p>
            <a:pPr indent="-355600" lvl="0" marL="457200" rtl="0" algn="l">
              <a:spcBef>
                <a:spcPts val="0"/>
              </a:spcBef>
              <a:spcAft>
                <a:spcPts val="0"/>
              </a:spcAft>
              <a:buSzPts val="2000"/>
              <a:buChar char="●"/>
            </a:pPr>
            <a:r>
              <a:rPr lang="en" sz="2000"/>
              <a:t>Tree Month will persist for all of April</a:t>
            </a:r>
            <a:endParaRPr sz="2000"/>
          </a:p>
          <a:p>
            <a:pPr indent="-355600" lvl="0" marL="457200" rtl="0" algn="l">
              <a:spcBef>
                <a:spcPts val="0"/>
              </a:spcBef>
              <a:spcAft>
                <a:spcPts val="0"/>
              </a:spcAft>
              <a:buSzPts val="2000"/>
              <a:buChar char="●"/>
            </a:pPr>
            <a:r>
              <a:rPr lang="en" sz="2000"/>
              <a:t>Next week: More Tree stuff</a:t>
            </a:r>
            <a:endParaRPr sz="2000"/>
          </a:p>
          <a:p>
            <a:pPr indent="0" lvl="0" marL="457200" rtl="0" algn="l">
              <a:spcBef>
                <a:spcPts val="1200"/>
              </a:spcBef>
              <a:spcAft>
                <a:spcPts val="1200"/>
              </a:spcAft>
              <a:buNone/>
            </a:pPr>
            <a:r>
              <a:t/>
            </a:r>
            <a:endParaRPr sz="2000"/>
          </a:p>
        </p:txBody>
      </p:sp>
      <p:pic>
        <p:nvPicPr>
          <p:cNvPr id="1658" name="Google Shape;1658;p150"/>
          <p:cNvPicPr preferRelativeResize="0"/>
          <p:nvPr/>
        </p:nvPicPr>
        <p:blipFill>
          <a:blip r:embed="rId3">
            <a:alphaModFix/>
          </a:blip>
          <a:stretch>
            <a:fillRect/>
          </a:stretch>
        </p:blipFill>
        <p:spPr>
          <a:xfrm>
            <a:off x="1047900" y="1897050"/>
            <a:ext cx="6905300" cy="282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57"/>
                                        </p:tgtEl>
                                        <p:attrNameLst>
                                          <p:attrName>style.visibility</p:attrName>
                                        </p:attrNameLst>
                                      </p:cBhvr>
                                      <p:to>
                                        <p:strVal val="visible"/>
                                      </p:to>
                                    </p:set>
                                    <p:anim calcmode="lin" valueType="num">
                                      <p:cBhvr additive="base">
                                        <p:cTn dur="1"/>
                                        <p:tgtEl>
                                          <p:spTgt spid="16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gtEl>
                                        <p:attrNameLst>
                                          <p:attrName>style.visibility</p:attrName>
                                        </p:attrNameLst>
                                      </p:cBhvr>
                                      <p:to>
                                        <p:strVal val="visible"/>
                                      </p:to>
                                    </p:set>
                                    <p:animEffect filter="fade" transition="in">
                                      <p:cBhvr>
                                        <p:cTn dur="1000"/>
                                        <p:tgtEl>
                                          <p:spTgt spid="1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51"/>
          <p:cNvSpPr txBox="1"/>
          <p:nvPr>
            <p:ph type="ctrTitle"/>
          </p:nvPr>
        </p:nvSpPr>
        <p:spPr>
          <a:xfrm>
            <a:off x="406400" y="1613825"/>
            <a:ext cx="46731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a:p>
            <a:pPr indent="0" lvl="0" marL="0" rtl="0" algn="l">
              <a:spcBef>
                <a:spcPts val="0"/>
              </a:spcBef>
              <a:spcAft>
                <a:spcPts val="0"/>
              </a:spcAft>
              <a:buNone/>
            </a:pPr>
            <a:r>
              <a:rPr i="1" lang="en"/>
              <a:t>Tree Month</a:t>
            </a:r>
            <a:endParaRPr i="1"/>
          </a:p>
        </p:txBody>
      </p:sp>
      <p:sp>
        <p:nvSpPr>
          <p:cNvPr id="1664" name="Google Shape;1664;p151"/>
          <p:cNvSpPr txBox="1"/>
          <p:nvPr>
            <p:ph idx="1" type="subTitle"/>
          </p:nvPr>
        </p:nvSpPr>
        <p:spPr>
          <a:xfrm>
            <a:off x="406400" y="3486725"/>
            <a:ext cx="4255500" cy="1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Week 9: The BFS Queue Problem &amp; The DFS Stack Problem</a:t>
            </a:r>
            <a:endParaRPr sz="20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week’s Tree Concept:</a:t>
            </a:r>
            <a:endParaRPr/>
          </a:p>
        </p:txBody>
      </p:sp>
      <p:sp>
        <p:nvSpPr>
          <p:cNvPr id="1670" name="Google Shape;1670;p152"/>
          <p:cNvSpPr txBox="1"/>
          <p:nvPr>
            <p:ph idx="1" type="body"/>
          </p:nvPr>
        </p:nvSpPr>
        <p:spPr>
          <a:xfrm>
            <a:off x="3085225" y="1186375"/>
            <a:ext cx="3839700" cy="90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100"/>
              <a:t>BFS and DFS</a:t>
            </a:r>
            <a:endParaRPr sz="3100"/>
          </a:p>
        </p:txBody>
      </p:sp>
      <p:pic>
        <p:nvPicPr>
          <p:cNvPr id="1671" name="Google Shape;1671;p152"/>
          <p:cNvPicPr preferRelativeResize="0"/>
          <p:nvPr/>
        </p:nvPicPr>
        <p:blipFill rotWithShape="1">
          <a:blip r:embed="rId3">
            <a:alphaModFix/>
          </a:blip>
          <a:srcRect b="7424" l="0" r="1816" t="0"/>
          <a:stretch/>
        </p:blipFill>
        <p:spPr>
          <a:xfrm>
            <a:off x="0" y="1835050"/>
            <a:ext cx="9144000" cy="330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70"/>
                                        </p:tgtEl>
                                        <p:attrNameLst>
                                          <p:attrName>style.visibility</p:attrName>
                                        </p:attrNameLst>
                                      </p:cBhvr>
                                      <p:to>
                                        <p:strVal val="visible"/>
                                      </p:to>
                                    </p:set>
                                    <p:anim calcmode="lin" valueType="num">
                                      <p:cBhvr additive="base">
                                        <p:cTn dur="1000"/>
                                        <p:tgtEl>
                                          <p:spTgt spid="167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53"/>
          <p:cNvSpPr txBox="1"/>
          <p:nvPr>
            <p:ph type="title"/>
          </p:nvPr>
        </p:nvSpPr>
        <p:spPr>
          <a:xfrm>
            <a:off x="1303800" y="2771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Review of Stacks and Queues</a:t>
            </a:r>
            <a:endParaRPr/>
          </a:p>
        </p:txBody>
      </p:sp>
      <p:sp>
        <p:nvSpPr>
          <p:cNvPr id="1677" name="Google Shape;1677;p153"/>
          <p:cNvSpPr txBox="1"/>
          <p:nvPr>
            <p:ph idx="1" type="body"/>
          </p:nvPr>
        </p:nvSpPr>
        <p:spPr>
          <a:xfrm>
            <a:off x="1303800" y="958650"/>
            <a:ext cx="7030500" cy="648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solidFill>
                  <a:srgbClr val="351C75"/>
                </a:solidFill>
              </a:rPr>
              <a:t>Stack:</a:t>
            </a:r>
            <a:r>
              <a:rPr lang="en" sz="2000"/>
              <a:t> Last In First Out (LIFO) methodology</a:t>
            </a:r>
            <a:endParaRPr sz="2000"/>
          </a:p>
          <a:p>
            <a:pPr indent="0" lvl="0" marL="0" rtl="0" algn="l">
              <a:spcBef>
                <a:spcPts val="1200"/>
              </a:spcBef>
              <a:spcAft>
                <a:spcPts val="1200"/>
              </a:spcAft>
              <a:buNone/>
            </a:pPr>
            <a:r>
              <a:t/>
            </a:r>
            <a:endParaRPr sz="2000"/>
          </a:p>
        </p:txBody>
      </p:sp>
      <p:sp>
        <p:nvSpPr>
          <p:cNvPr id="1678" name="Google Shape;1678;p153"/>
          <p:cNvSpPr txBox="1"/>
          <p:nvPr>
            <p:ph idx="1" type="body"/>
          </p:nvPr>
        </p:nvSpPr>
        <p:spPr>
          <a:xfrm>
            <a:off x="1303800" y="1499500"/>
            <a:ext cx="7030500" cy="648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solidFill>
                  <a:srgbClr val="351C75"/>
                </a:solidFill>
              </a:rPr>
              <a:t>Queue:</a:t>
            </a:r>
            <a:r>
              <a:rPr lang="en" sz="2000"/>
              <a:t> First In First Out (FIFO) methodology</a:t>
            </a:r>
            <a:endParaRPr sz="2000"/>
          </a:p>
          <a:p>
            <a:pPr indent="0" lvl="0" marL="0" rtl="0" algn="l">
              <a:spcBef>
                <a:spcPts val="1200"/>
              </a:spcBef>
              <a:spcAft>
                <a:spcPts val="1200"/>
              </a:spcAft>
              <a:buNone/>
            </a:pPr>
            <a:r>
              <a:t/>
            </a:r>
            <a:endParaRPr sz="2000"/>
          </a:p>
        </p:txBody>
      </p:sp>
      <p:grpSp>
        <p:nvGrpSpPr>
          <p:cNvPr id="1679" name="Google Shape;1679;p153"/>
          <p:cNvGrpSpPr/>
          <p:nvPr/>
        </p:nvGrpSpPr>
        <p:grpSpPr>
          <a:xfrm>
            <a:off x="4706730" y="1969000"/>
            <a:ext cx="4197350" cy="3022100"/>
            <a:chOff x="4371905" y="2121400"/>
            <a:chExt cx="4197350" cy="3022100"/>
          </a:xfrm>
        </p:grpSpPr>
        <p:pic>
          <p:nvPicPr>
            <p:cNvPr id="1680" name="Google Shape;1680;p153"/>
            <p:cNvPicPr preferRelativeResize="0"/>
            <p:nvPr/>
          </p:nvPicPr>
          <p:blipFill>
            <a:blip r:embed="rId3">
              <a:alphaModFix/>
            </a:blip>
            <a:stretch>
              <a:fillRect/>
            </a:stretch>
          </p:blipFill>
          <p:spPr>
            <a:xfrm>
              <a:off x="4371905" y="2121400"/>
              <a:ext cx="4197350" cy="3022100"/>
            </a:xfrm>
            <a:prstGeom prst="rect">
              <a:avLst/>
            </a:prstGeom>
            <a:noFill/>
            <a:ln>
              <a:noFill/>
            </a:ln>
          </p:spPr>
        </p:pic>
        <p:sp>
          <p:nvSpPr>
            <p:cNvPr id="1681" name="Google Shape;1681;p153"/>
            <p:cNvSpPr txBox="1"/>
            <p:nvPr/>
          </p:nvSpPr>
          <p:spPr>
            <a:xfrm>
              <a:off x="6662150" y="2986975"/>
              <a:ext cx="8523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Nunito"/>
                  <a:ea typeface="Nunito"/>
                  <a:cs typeface="Nunito"/>
                  <a:sym typeface="Nunito"/>
                </a:rPr>
                <a:t>FRONT</a:t>
              </a:r>
              <a:endParaRPr b="1" sz="1300">
                <a:latin typeface="Nunito"/>
                <a:ea typeface="Nunito"/>
                <a:cs typeface="Nunito"/>
                <a:sym typeface="Nunito"/>
              </a:endParaRPr>
            </a:p>
          </p:txBody>
        </p:sp>
        <p:sp>
          <p:nvSpPr>
            <p:cNvPr id="1682" name="Google Shape;1682;p153"/>
            <p:cNvSpPr txBox="1"/>
            <p:nvPr/>
          </p:nvSpPr>
          <p:spPr>
            <a:xfrm>
              <a:off x="5103350" y="2986975"/>
              <a:ext cx="6564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Nunito"/>
                  <a:ea typeface="Nunito"/>
                  <a:cs typeface="Nunito"/>
                  <a:sym typeface="Nunito"/>
                </a:rPr>
                <a:t>REAR</a:t>
              </a:r>
              <a:endParaRPr b="1" sz="1300">
                <a:latin typeface="Nunito"/>
                <a:ea typeface="Nunito"/>
                <a:cs typeface="Nunito"/>
                <a:sym typeface="Nunito"/>
              </a:endParaRPr>
            </a:p>
          </p:txBody>
        </p:sp>
      </p:grpSp>
      <p:grpSp>
        <p:nvGrpSpPr>
          <p:cNvPr id="1683" name="Google Shape;1683;p153"/>
          <p:cNvGrpSpPr/>
          <p:nvPr/>
        </p:nvGrpSpPr>
        <p:grpSpPr>
          <a:xfrm>
            <a:off x="152400" y="2300500"/>
            <a:ext cx="3745614" cy="2690600"/>
            <a:chOff x="152400" y="2300500"/>
            <a:chExt cx="3745614" cy="2690600"/>
          </a:xfrm>
        </p:grpSpPr>
        <p:pic>
          <p:nvPicPr>
            <p:cNvPr id="1684" name="Google Shape;1684;p153"/>
            <p:cNvPicPr preferRelativeResize="0"/>
            <p:nvPr/>
          </p:nvPicPr>
          <p:blipFill>
            <a:blip r:embed="rId4">
              <a:alphaModFix/>
            </a:blip>
            <a:stretch>
              <a:fillRect/>
            </a:stretch>
          </p:blipFill>
          <p:spPr>
            <a:xfrm>
              <a:off x="152400" y="2300500"/>
              <a:ext cx="3745614" cy="2690599"/>
            </a:xfrm>
            <a:prstGeom prst="rect">
              <a:avLst/>
            </a:prstGeom>
            <a:noFill/>
            <a:ln>
              <a:noFill/>
            </a:ln>
          </p:spPr>
        </p:pic>
        <p:sp>
          <p:nvSpPr>
            <p:cNvPr id="1685" name="Google Shape;1685;p153"/>
            <p:cNvSpPr txBox="1"/>
            <p:nvPr/>
          </p:nvSpPr>
          <p:spPr>
            <a:xfrm>
              <a:off x="2483075" y="3192950"/>
              <a:ext cx="6564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Nunito"/>
                  <a:ea typeface="Nunito"/>
                  <a:cs typeface="Nunito"/>
                  <a:sym typeface="Nunito"/>
                </a:rPr>
                <a:t>TOP</a:t>
              </a:r>
              <a:endParaRPr b="1" sz="1300">
                <a:latin typeface="Nunito"/>
                <a:ea typeface="Nunito"/>
                <a:cs typeface="Nunito"/>
                <a:sym typeface="Nunito"/>
              </a:endParaRPr>
            </a:p>
          </p:txBody>
        </p:sp>
        <p:sp>
          <p:nvSpPr>
            <p:cNvPr id="1686" name="Google Shape;1686;p153"/>
            <p:cNvSpPr txBox="1"/>
            <p:nvPr/>
          </p:nvSpPr>
          <p:spPr>
            <a:xfrm>
              <a:off x="2483075" y="4656300"/>
              <a:ext cx="9726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Nunito"/>
                  <a:ea typeface="Nunito"/>
                  <a:cs typeface="Nunito"/>
                  <a:sym typeface="Nunito"/>
                </a:rPr>
                <a:t>BOTTOM</a:t>
              </a:r>
              <a:endParaRPr b="1" sz="1300">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54"/>
          <p:cNvSpPr txBox="1"/>
          <p:nvPr>
            <p:ph type="title"/>
          </p:nvPr>
        </p:nvSpPr>
        <p:spPr>
          <a:xfrm>
            <a:off x="12904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BFS and DFS</a:t>
            </a:r>
            <a:endParaRPr/>
          </a:p>
        </p:txBody>
      </p:sp>
      <p:sp>
        <p:nvSpPr>
          <p:cNvPr id="1692" name="Google Shape;1692;p154"/>
          <p:cNvSpPr txBox="1"/>
          <p:nvPr>
            <p:ph idx="1" type="body"/>
          </p:nvPr>
        </p:nvSpPr>
        <p:spPr>
          <a:xfrm>
            <a:off x="1156450" y="1247950"/>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Both are </a:t>
            </a:r>
            <a:r>
              <a:rPr i="1" lang="en" sz="2000"/>
              <a:t>traversal algorithms </a:t>
            </a:r>
            <a:r>
              <a:rPr lang="en" sz="2000"/>
              <a:t>to iterate over Nodes in a graph (in our case, Trees)</a:t>
            </a:r>
            <a:endParaRPr sz="2000"/>
          </a:p>
        </p:txBody>
      </p:sp>
      <p:sp>
        <p:nvSpPr>
          <p:cNvPr id="1693" name="Google Shape;1693;p154"/>
          <p:cNvSpPr txBox="1"/>
          <p:nvPr>
            <p:ph idx="1" type="body"/>
          </p:nvPr>
        </p:nvSpPr>
        <p:spPr>
          <a:xfrm>
            <a:off x="1156450" y="2072100"/>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Either is typically implemented when we want to find a specific Node in a graph or visit all Nodes (traversal)</a:t>
            </a:r>
            <a:endParaRPr sz="2000"/>
          </a:p>
        </p:txBody>
      </p:sp>
      <p:sp>
        <p:nvSpPr>
          <p:cNvPr id="1694" name="Google Shape;1694;p154"/>
          <p:cNvSpPr txBox="1"/>
          <p:nvPr>
            <p:ph idx="1" type="body"/>
          </p:nvPr>
        </p:nvSpPr>
        <p:spPr>
          <a:xfrm>
            <a:off x="1156450" y="439250"/>
            <a:ext cx="7030500" cy="900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solidFill>
                  <a:srgbClr val="351C75"/>
                </a:solidFill>
              </a:rPr>
              <a:t>BFS</a:t>
            </a:r>
            <a:r>
              <a:rPr lang="en" sz="2000">
                <a:solidFill>
                  <a:srgbClr val="351C75"/>
                </a:solidFill>
              </a:rPr>
              <a:t> </a:t>
            </a:r>
            <a:r>
              <a:rPr lang="en" sz="2000"/>
              <a:t>= Breadth-First Search (Left to Right)</a:t>
            </a:r>
            <a:r>
              <a:rPr i="1" lang="en" sz="2000"/>
              <a:t>[Simplified]</a:t>
            </a:r>
            <a:endParaRPr i="1" sz="2000"/>
          </a:p>
          <a:p>
            <a:pPr indent="-355600" lvl="0" marL="457200" rtl="0" algn="l">
              <a:spcBef>
                <a:spcPts val="0"/>
              </a:spcBef>
              <a:spcAft>
                <a:spcPts val="0"/>
              </a:spcAft>
              <a:buSzPts val="2000"/>
              <a:buChar char="●"/>
            </a:pPr>
            <a:r>
              <a:rPr b="1" lang="en" sz="2000">
                <a:solidFill>
                  <a:srgbClr val="351C75"/>
                </a:solidFill>
              </a:rPr>
              <a:t>DFS</a:t>
            </a:r>
            <a:r>
              <a:rPr lang="en" sz="2000"/>
              <a:t> = Depth-First Search (Up and Down)</a:t>
            </a:r>
            <a:r>
              <a:rPr i="1" lang="en" sz="2000"/>
              <a:t>[Simplified]</a:t>
            </a:r>
            <a:endParaRPr sz="2000"/>
          </a:p>
        </p:txBody>
      </p:sp>
      <p:pic>
        <p:nvPicPr>
          <p:cNvPr id="1695" name="Google Shape;1695;p154"/>
          <p:cNvPicPr preferRelativeResize="0"/>
          <p:nvPr/>
        </p:nvPicPr>
        <p:blipFill>
          <a:blip r:embed="rId3">
            <a:alphaModFix/>
          </a:blip>
          <a:stretch>
            <a:fillRect/>
          </a:stretch>
        </p:blipFill>
        <p:spPr>
          <a:xfrm>
            <a:off x="0" y="2862150"/>
            <a:ext cx="9143999" cy="228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4"/>
                                        </p:tgtEl>
                                        <p:attrNameLst>
                                          <p:attrName>style.visibility</p:attrName>
                                        </p:attrNameLst>
                                      </p:cBhvr>
                                      <p:to>
                                        <p:strVal val="visible"/>
                                      </p:to>
                                    </p:set>
                                    <p:anim calcmode="lin" valueType="num">
                                      <p:cBhvr additive="base">
                                        <p:cTn dur="1000"/>
                                        <p:tgtEl>
                                          <p:spTgt spid="16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gtEl>
                                        <p:attrNameLst>
                                          <p:attrName>style.visibility</p:attrName>
                                        </p:attrNameLst>
                                      </p:cBhvr>
                                      <p:to>
                                        <p:strVal val="visible"/>
                                      </p:to>
                                    </p:set>
                                    <p:anim calcmode="lin" valueType="num">
                                      <p:cBhvr additive="base">
                                        <p:cTn dur="1000"/>
                                        <p:tgtEl>
                                          <p:spTgt spid="16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3"/>
                                        </p:tgtEl>
                                        <p:attrNameLst>
                                          <p:attrName>style.visibility</p:attrName>
                                        </p:attrNameLst>
                                      </p:cBhvr>
                                      <p:to>
                                        <p:strVal val="visible"/>
                                      </p:to>
                                    </p:set>
                                    <p:anim calcmode="lin" valueType="num">
                                      <p:cBhvr additive="base">
                                        <p:cTn dur="1000"/>
                                        <p:tgtEl>
                                          <p:spTgt spid="16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5"/>
                                        </p:tgtEl>
                                        <p:attrNameLst>
                                          <p:attrName>style.visibility</p:attrName>
                                        </p:attrNameLst>
                                      </p:cBhvr>
                                      <p:to>
                                        <p:strVal val="visible"/>
                                      </p:to>
                                    </p:set>
                                    <p:anim calcmode="lin" valueType="num">
                                      <p:cBhvr additive="base">
                                        <p:cTn dur="1000"/>
                                        <p:tgtEl>
                                          <p:spTgt spid="16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pic>
        <p:nvPicPr>
          <p:cNvPr id="1700" name="Google Shape;1700;p155"/>
          <p:cNvPicPr preferRelativeResize="0"/>
          <p:nvPr/>
        </p:nvPicPr>
        <p:blipFill>
          <a:blip r:embed="rId3">
            <a:alphaModFix/>
          </a:blip>
          <a:stretch>
            <a:fillRect/>
          </a:stretch>
        </p:blipFill>
        <p:spPr>
          <a:xfrm>
            <a:off x="6599700" y="3017850"/>
            <a:ext cx="2544300" cy="2084150"/>
          </a:xfrm>
          <a:prstGeom prst="rect">
            <a:avLst/>
          </a:prstGeom>
          <a:noFill/>
          <a:ln>
            <a:noFill/>
          </a:ln>
        </p:spPr>
      </p:pic>
      <p:pic>
        <p:nvPicPr>
          <p:cNvPr id="1701" name="Google Shape;1701;p155"/>
          <p:cNvPicPr preferRelativeResize="0"/>
          <p:nvPr/>
        </p:nvPicPr>
        <p:blipFill>
          <a:blip r:embed="rId4">
            <a:alphaModFix/>
          </a:blip>
          <a:stretch>
            <a:fillRect/>
          </a:stretch>
        </p:blipFill>
        <p:spPr>
          <a:xfrm>
            <a:off x="0" y="3062663"/>
            <a:ext cx="2544307" cy="2138075"/>
          </a:xfrm>
          <a:prstGeom prst="rect">
            <a:avLst/>
          </a:prstGeom>
          <a:noFill/>
          <a:ln>
            <a:noFill/>
          </a:ln>
        </p:spPr>
      </p:pic>
      <p:pic>
        <p:nvPicPr>
          <p:cNvPr id="1702" name="Google Shape;1702;p155"/>
          <p:cNvPicPr preferRelativeResize="0"/>
          <p:nvPr/>
        </p:nvPicPr>
        <p:blipFill rotWithShape="1">
          <a:blip r:embed="rId5">
            <a:alphaModFix/>
          </a:blip>
          <a:srcRect b="4396" l="0" r="0" t="8880"/>
          <a:stretch/>
        </p:blipFill>
        <p:spPr>
          <a:xfrm>
            <a:off x="5232875" y="343600"/>
            <a:ext cx="3831350" cy="2719075"/>
          </a:xfrm>
          <a:prstGeom prst="rect">
            <a:avLst/>
          </a:prstGeom>
          <a:noFill/>
          <a:ln>
            <a:noFill/>
          </a:ln>
        </p:spPr>
      </p:pic>
      <p:pic>
        <p:nvPicPr>
          <p:cNvPr id="1703" name="Google Shape;1703;p155"/>
          <p:cNvPicPr preferRelativeResize="0"/>
          <p:nvPr/>
        </p:nvPicPr>
        <p:blipFill rotWithShape="1">
          <a:blip r:embed="rId6">
            <a:alphaModFix/>
          </a:blip>
          <a:srcRect b="4396" l="0" r="0" t="8880"/>
          <a:stretch/>
        </p:blipFill>
        <p:spPr>
          <a:xfrm>
            <a:off x="415250" y="455401"/>
            <a:ext cx="3831352" cy="2719100"/>
          </a:xfrm>
          <a:prstGeom prst="rect">
            <a:avLst/>
          </a:prstGeom>
          <a:noFill/>
          <a:ln>
            <a:noFill/>
          </a:ln>
        </p:spPr>
      </p:pic>
      <p:sp>
        <p:nvSpPr>
          <p:cNvPr id="1704" name="Google Shape;1704;p155"/>
          <p:cNvSpPr txBox="1"/>
          <p:nvPr/>
        </p:nvSpPr>
        <p:spPr>
          <a:xfrm>
            <a:off x="1915425" y="0"/>
            <a:ext cx="7233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351C75"/>
                </a:solidFill>
                <a:latin typeface="Nunito"/>
                <a:ea typeface="Nunito"/>
                <a:cs typeface="Nunito"/>
                <a:sym typeface="Nunito"/>
              </a:rPr>
              <a:t>BFS</a:t>
            </a:r>
            <a:endParaRPr b="1" sz="2000">
              <a:solidFill>
                <a:srgbClr val="351C75"/>
              </a:solidFill>
              <a:latin typeface="Nunito"/>
              <a:ea typeface="Nunito"/>
              <a:cs typeface="Nunito"/>
              <a:sym typeface="Nunito"/>
            </a:endParaRPr>
          </a:p>
        </p:txBody>
      </p:sp>
      <p:sp>
        <p:nvSpPr>
          <p:cNvPr id="1705" name="Google Shape;1705;p155"/>
          <p:cNvSpPr txBox="1"/>
          <p:nvPr/>
        </p:nvSpPr>
        <p:spPr>
          <a:xfrm>
            <a:off x="6733025" y="0"/>
            <a:ext cx="7233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351C75"/>
                </a:solidFill>
                <a:latin typeface="Nunito"/>
                <a:ea typeface="Nunito"/>
                <a:cs typeface="Nunito"/>
                <a:sym typeface="Nunito"/>
              </a:rPr>
              <a:t>DFS</a:t>
            </a:r>
            <a:endParaRPr b="1" sz="2000">
              <a:solidFill>
                <a:srgbClr val="351C75"/>
              </a:solidFill>
              <a:latin typeface="Nunito"/>
              <a:ea typeface="Nunito"/>
              <a:cs typeface="Nunito"/>
              <a:sym typeface="Nunito"/>
            </a:endParaRPr>
          </a:p>
        </p:txBody>
      </p:sp>
      <p:pic>
        <p:nvPicPr>
          <p:cNvPr id="1706" name="Google Shape;1706;p155"/>
          <p:cNvPicPr preferRelativeResize="0"/>
          <p:nvPr/>
        </p:nvPicPr>
        <p:blipFill rotWithShape="1">
          <a:blip r:embed="rId7">
            <a:alphaModFix/>
          </a:blip>
          <a:srcRect b="0" l="0" r="52919" t="10992"/>
          <a:stretch/>
        </p:blipFill>
        <p:spPr>
          <a:xfrm>
            <a:off x="4835300" y="3223225"/>
            <a:ext cx="2045050" cy="1817000"/>
          </a:xfrm>
          <a:prstGeom prst="rect">
            <a:avLst/>
          </a:prstGeom>
          <a:noFill/>
          <a:ln>
            <a:noFill/>
          </a:ln>
        </p:spPr>
      </p:pic>
      <p:pic>
        <p:nvPicPr>
          <p:cNvPr id="1707" name="Google Shape;1707;p155"/>
          <p:cNvPicPr preferRelativeResize="0"/>
          <p:nvPr/>
        </p:nvPicPr>
        <p:blipFill rotWithShape="1">
          <a:blip r:embed="rId7">
            <a:alphaModFix/>
          </a:blip>
          <a:srcRect b="0" l="52919" r="0" t="10992"/>
          <a:stretch/>
        </p:blipFill>
        <p:spPr>
          <a:xfrm>
            <a:off x="2384775" y="3223213"/>
            <a:ext cx="1861826" cy="181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O(log n)</a:t>
            </a:r>
            <a:endParaRPr/>
          </a:p>
        </p:txBody>
      </p:sp>
      <p:sp>
        <p:nvSpPr>
          <p:cNvPr id="880" name="Google Shape;880;p48"/>
          <p:cNvSpPr txBox="1"/>
          <p:nvPr>
            <p:ph idx="1" type="body"/>
          </p:nvPr>
        </p:nvSpPr>
        <p:spPr>
          <a:xfrm>
            <a:off x="809925" y="159787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Running time grows in </a:t>
            </a:r>
            <a:r>
              <a:rPr lang="en" sz="2000"/>
              <a:t>proportion</a:t>
            </a:r>
            <a:r>
              <a:rPr lang="en" sz="2000"/>
              <a:t> to the log of the input size (n)</a:t>
            </a:r>
            <a:endParaRPr sz="2000"/>
          </a:p>
          <a:p>
            <a:pPr indent="-355600" lvl="0" marL="457200" rtl="0" algn="l">
              <a:spcBef>
                <a:spcPts val="0"/>
              </a:spcBef>
              <a:spcAft>
                <a:spcPts val="0"/>
              </a:spcAft>
              <a:buSzPts val="2000"/>
              <a:buChar char="●"/>
            </a:pPr>
            <a:r>
              <a:rPr lang="en" sz="2000"/>
              <a:t>Logarithmic</a:t>
            </a:r>
            <a:endParaRPr sz="2000"/>
          </a:p>
          <a:p>
            <a:pPr indent="0" lvl="0" marL="0" rtl="0" algn="l">
              <a:spcBef>
                <a:spcPts val="1200"/>
              </a:spcBef>
              <a:spcAft>
                <a:spcPts val="1200"/>
              </a:spcAft>
              <a:buNone/>
            </a:pPr>
            <a:r>
              <a:rPr lang="en" sz="2000"/>
              <a:t>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0"/>
                                        </p:tgtEl>
                                        <p:attrNameLst>
                                          <p:attrName>style.visibility</p:attrName>
                                        </p:attrNameLst>
                                      </p:cBhvr>
                                      <p:to>
                                        <p:strVal val="visible"/>
                                      </p:to>
                                    </p:set>
                                    <p:anim calcmode="lin" valueType="num">
                                      <p:cBhvr additive="base">
                                        <p:cTn dur="1000"/>
                                        <p:tgtEl>
                                          <p:spTgt spid="8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1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BFS and Queues</a:t>
            </a:r>
            <a:endParaRPr/>
          </a:p>
        </p:txBody>
      </p:sp>
      <p:sp>
        <p:nvSpPr>
          <p:cNvPr id="1713" name="Google Shape;1713;p156"/>
          <p:cNvSpPr txBox="1"/>
          <p:nvPr>
            <p:ph idx="1" type="body"/>
          </p:nvPr>
        </p:nvSpPr>
        <p:spPr>
          <a:xfrm>
            <a:off x="1196650" y="1293550"/>
            <a:ext cx="7030500" cy="1197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 BFS, all Nodes of a Level are visited before any Node of the descending Level (recall from the previous presentation)</a:t>
            </a:r>
            <a:endParaRPr sz="2000"/>
          </a:p>
        </p:txBody>
      </p:sp>
      <p:sp>
        <p:nvSpPr>
          <p:cNvPr id="1714" name="Google Shape;1714;p156"/>
          <p:cNvSpPr txBox="1"/>
          <p:nvPr>
            <p:ph idx="1" type="body"/>
          </p:nvPr>
        </p:nvSpPr>
        <p:spPr>
          <a:xfrm>
            <a:off x="1196650" y="2571750"/>
            <a:ext cx="7030500" cy="1197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Logically then, it makes sense to store Nodes in Queueing order, because:</a:t>
            </a:r>
            <a:endParaRPr sz="2000"/>
          </a:p>
        </p:txBody>
      </p:sp>
      <p:sp>
        <p:nvSpPr>
          <p:cNvPr id="1715" name="Google Shape;1715;p156"/>
          <p:cNvSpPr txBox="1"/>
          <p:nvPr>
            <p:ph idx="1" type="body"/>
          </p:nvPr>
        </p:nvSpPr>
        <p:spPr>
          <a:xfrm>
            <a:off x="1196650" y="3513775"/>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Queues will store index integrity while traversing Nodes per Level (by breadth, in other words)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3"/>
                                        </p:tgtEl>
                                        <p:attrNameLst>
                                          <p:attrName>style.visibility</p:attrName>
                                        </p:attrNameLst>
                                      </p:cBhvr>
                                      <p:to>
                                        <p:strVal val="visible"/>
                                      </p:to>
                                    </p:set>
                                    <p:anim calcmode="lin" valueType="num">
                                      <p:cBhvr additive="base">
                                        <p:cTn dur="1000"/>
                                        <p:tgtEl>
                                          <p:spTgt spid="17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4"/>
                                        </p:tgtEl>
                                        <p:attrNameLst>
                                          <p:attrName>style.visibility</p:attrName>
                                        </p:attrNameLst>
                                      </p:cBhvr>
                                      <p:to>
                                        <p:strVal val="visible"/>
                                      </p:to>
                                    </p:set>
                                    <p:anim calcmode="lin" valueType="num">
                                      <p:cBhvr additive="base">
                                        <p:cTn dur="1000"/>
                                        <p:tgtEl>
                                          <p:spTgt spid="17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5"/>
                                        </p:tgtEl>
                                        <p:attrNameLst>
                                          <p:attrName>style.visibility</p:attrName>
                                        </p:attrNameLst>
                                      </p:cBhvr>
                                      <p:to>
                                        <p:strVal val="visible"/>
                                      </p:to>
                                    </p:set>
                                    <p:anim calcmode="lin" valueType="num">
                                      <p:cBhvr additive="base">
                                        <p:cTn dur="1000"/>
                                        <p:tgtEl>
                                          <p:spTgt spid="17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pic>
        <p:nvPicPr>
          <p:cNvPr descr="Breadth-first search in 4 minutes. &#10;&#10;Code: https://github.com/msambol/dsa/blob/master/search/breadth_first_search.py&#10;&#10;Sources: &#10;1. Introduction To Algorithms, Third Edition (CLRS) [https://www.amazon.com/Introduction-Algorithms-3rd-MIT-Press/dp/0262033844]&#10;2. https://en.wikipedia.org/wiki/Breadth-first_search&#10;&#10;LinkedIn: https://www.linkedin.com/in/michael-sambol" id="1720" name="Google Shape;1720;p157" title="Breadth-first search in 4 minutes">
            <a:hlinkClick r:id="rId3"/>
          </p:cNvPr>
          <p:cNvPicPr preferRelativeResize="0"/>
          <p:nvPr/>
        </p:nvPicPr>
        <p:blipFill>
          <a:blip r:embed="rId4">
            <a:alphaModFix/>
          </a:blip>
          <a:stretch>
            <a:fillRect/>
          </a:stretch>
        </p:blipFill>
        <p:spPr>
          <a:xfrm>
            <a:off x="174425" y="98800"/>
            <a:ext cx="8795150" cy="477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1000"/>
                                        <p:tgtEl>
                                          <p:spTgt spid="1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58"/>
          <p:cNvSpPr txBox="1"/>
          <p:nvPr>
            <p:ph type="title"/>
          </p:nvPr>
        </p:nvSpPr>
        <p:spPr>
          <a:xfrm>
            <a:off x="1303800" y="156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BFS Implementation:</a:t>
            </a:r>
            <a:endParaRPr/>
          </a:p>
        </p:txBody>
      </p:sp>
      <p:sp>
        <p:nvSpPr>
          <p:cNvPr id="1726" name="Google Shape;1726;p158"/>
          <p:cNvSpPr txBox="1"/>
          <p:nvPr>
            <p:ph idx="1" type="body"/>
          </p:nvPr>
        </p:nvSpPr>
        <p:spPr>
          <a:xfrm>
            <a:off x="1303800" y="71757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BFS is only concerned with per-Level indexing</a:t>
            </a:r>
            <a:endParaRPr sz="2000"/>
          </a:p>
        </p:txBody>
      </p:sp>
      <p:sp>
        <p:nvSpPr>
          <p:cNvPr id="1727" name="Google Shape;1727;p158"/>
          <p:cNvSpPr txBox="1"/>
          <p:nvPr>
            <p:ph idx="1" type="body"/>
          </p:nvPr>
        </p:nvSpPr>
        <p:spPr>
          <a:xfrm>
            <a:off x="1303800" y="1155875"/>
            <a:ext cx="7030500" cy="1232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Thus, when we reach the rightmost Node of any Level, we must deque our entire queue to keep the traversal order accurate (this becomes our “visited” list)</a:t>
            </a:r>
            <a:endParaRPr sz="2000"/>
          </a:p>
        </p:txBody>
      </p:sp>
      <p:sp>
        <p:nvSpPr>
          <p:cNvPr id="1728" name="Google Shape;1728;p158"/>
          <p:cNvSpPr txBox="1"/>
          <p:nvPr>
            <p:ph idx="1" type="body"/>
          </p:nvPr>
        </p:nvSpPr>
        <p:spPr>
          <a:xfrm>
            <a:off x="1303800" y="2330550"/>
            <a:ext cx="7030500" cy="1232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Therefore, by the FIFO nature of Queues, we remove the leftmost Node of the current Level up until we remove our rightmost Node</a:t>
            </a:r>
            <a:endParaRPr sz="2000"/>
          </a:p>
        </p:txBody>
      </p:sp>
      <p:sp>
        <p:nvSpPr>
          <p:cNvPr id="1729" name="Google Shape;1729;p158"/>
          <p:cNvSpPr txBox="1"/>
          <p:nvPr>
            <p:ph idx="1" type="body"/>
          </p:nvPr>
        </p:nvSpPr>
        <p:spPr>
          <a:xfrm>
            <a:off x="1303800" y="3455800"/>
            <a:ext cx="7030500" cy="16878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SzPts val="2000"/>
              <a:buChar char="●"/>
            </a:pPr>
            <a:r>
              <a:rPr lang="en" sz="2000"/>
              <a:t>Then, we begin again at the new Level, adding the leftmost Node first. Once we reach the rightmost Node, our leftmost Node will be at the very front of the Queue, and as such, will be dequeued first </a:t>
            </a:r>
            <a:r>
              <a:rPr i="1" lang="en" sz="2000"/>
              <a:t>(remember: FIFO) </a:t>
            </a:r>
            <a:endParaRPr i="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26"/>
                                        </p:tgtEl>
                                        <p:attrNameLst>
                                          <p:attrName>style.visibility</p:attrName>
                                        </p:attrNameLst>
                                      </p:cBhvr>
                                      <p:to>
                                        <p:strVal val="visible"/>
                                      </p:to>
                                    </p:set>
                                    <p:anim calcmode="lin" valueType="num">
                                      <p:cBhvr additive="base">
                                        <p:cTn dur="1"/>
                                        <p:tgtEl>
                                          <p:spTgt spid="17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27"/>
                                        </p:tgtEl>
                                        <p:attrNameLst>
                                          <p:attrName>style.visibility</p:attrName>
                                        </p:attrNameLst>
                                      </p:cBhvr>
                                      <p:to>
                                        <p:strVal val="visible"/>
                                      </p:to>
                                    </p:set>
                                    <p:anim calcmode="lin" valueType="num">
                                      <p:cBhvr additive="base">
                                        <p:cTn dur="1"/>
                                        <p:tgtEl>
                                          <p:spTgt spid="172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28"/>
                                        </p:tgtEl>
                                        <p:attrNameLst>
                                          <p:attrName>style.visibility</p:attrName>
                                        </p:attrNameLst>
                                      </p:cBhvr>
                                      <p:to>
                                        <p:strVal val="visible"/>
                                      </p:to>
                                    </p:set>
                                    <p:anim calcmode="lin" valueType="num">
                                      <p:cBhvr additive="base">
                                        <p:cTn dur="1000"/>
                                        <p:tgtEl>
                                          <p:spTgt spid="17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29"/>
                                        </p:tgtEl>
                                        <p:attrNameLst>
                                          <p:attrName>style.visibility</p:attrName>
                                        </p:attrNameLst>
                                      </p:cBhvr>
                                      <p:to>
                                        <p:strVal val="visible"/>
                                      </p:to>
                                    </p:set>
                                    <p:anim calcmode="lin" valueType="num">
                                      <p:cBhvr additive="base">
                                        <p:cTn dur="1000"/>
                                        <p:tgtEl>
                                          <p:spTgt spid="17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5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735" name="Google Shape;1735;p15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6" name="Google Shape;1736;p159"/>
          <p:cNvPicPr preferRelativeResize="0"/>
          <p:nvPr/>
        </p:nvPicPr>
        <p:blipFill>
          <a:blip r:embed="rId3">
            <a:alphaModFix/>
          </a:blip>
          <a:stretch>
            <a:fillRect/>
          </a:stretch>
        </p:blipFill>
        <p:spPr>
          <a:xfrm>
            <a:off x="0" y="0"/>
            <a:ext cx="9144000" cy="521047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60"/>
          <p:cNvSpPr txBox="1"/>
          <p:nvPr>
            <p:ph type="title"/>
          </p:nvPr>
        </p:nvSpPr>
        <p:spPr>
          <a:xfrm>
            <a:off x="1303800" y="156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DFS and Stacks</a:t>
            </a:r>
            <a:endParaRPr/>
          </a:p>
          <a:p>
            <a:pPr indent="0" lvl="0" marL="0" rtl="0" algn="l">
              <a:spcBef>
                <a:spcPts val="0"/>
              </a:spcBef>
              <a:spcAft>
                <a:spcPts val="0"/>
              </a:spcAft>
              <a:buNone/>
            </a:pPr>
            <a:r>
              <a:t/>
            </a:r>
            <a:endParaRPr/>
          </a:p>
        </p:txBody>
      </p:sp>
      <p:sp>
        <p:nvSpPr>
          <p:cNvPr id="1742" name="Google Shape;1742;p160"/>
          <p:cNvSpPr txBox="1"/>
          <p:nvPr>
            <p:ph idx="1" type="body"/>
          </p:nvPr>
        </p:nvSpPr>
        <p:spPr>
          <a:xfrm>
            <a:off x="1303800" y="885725"/>
            <a:ext cx="7030500" cy="936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 DFS, we travel down the leftmost Nodes from some starting Node, per subtree</a:t>
            </a:r>
            <a:endParaRPr sz="2000"/>
          </a:p>
        </p:txBody>
      </p:sp>
      <p:sp>
        <p:nvSpPr>
          <p:cNvPr id="1743" name="Google Shape;1743;p160"/>
          <p:cNvSpPr txBox="1"/>
          <p:nvPr>
            <p:ph idx="1" type="body"/>
          </p:nvPr>
        </p:nvSpPr>
        <p:spPr>
          <a:xfrm>
            <a:off x="1362425" y="1748025"/>
            <a:ext cx="7030500" cy="1654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Once we reach the left leaf of some subtree, we travel back up to our root, go down the right subtree (if there is one), sticking to the left side of that subtree if there is a left side</a:t>
            </a:r>
            <a:endParaRPr sz="2000"/>
          </a:p>
        </p:txBody>
      </p:sp>
      <p:sp>
        <p:nvSpPr>
          <p:cNvPr id="1744" name="Google Shape;1744;p160"/>
          <p:cNvSpPr txBox="1"/>
          <p:nvPr>
            <p:ph idx="1" type="body"/>
          </p:nvPr>
        </p:nvSpPr>
        <p:spPr>
          <a:xfrm>
            <a:off x="1362425" y="3320250"/>
            <a:ext cx="7030500" cy="1287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We continue this until the rightmost Node of the rightmost subtree is visited (in other words, the rightmost leaf of lowest Level)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2"/>
                                        </p:tgtEl>
                                        <p:attrNameLst>
                                          <p:attrName>style.visibility</p:attrName>
                                        </p:attrNameLst>
                                      </p:cBhvr>
                                      <p:to>
                                        <p:strVal val="visible"/>
                                      </p:to>
                                    </p:set>
                                    <p:anim calcmode="lin" valueType="num">
                                      <p:cBhvr additive="base">
                                        <p:cTn dur="1"/>
                                        <p:tgtEl>
                                          <p:spTgt spid="17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3"/>
                                        </p:tgtEl>
                                        <p:attrNameLst>
                                          <p:attrName>style.visibility</p:attrName>
                                        </p:attrNameLst>
                                      </p:cBhvr>
                                      <p:to>
                                        <p:strVal val="visible"/>
                                      </p:to>
                                    </p:set>
                                    <p:anim calcmode="lin" valueType="num">
                                      <p:cBhvr additive="base">
                                        <p:cTn dur="1000"/>
                                        <p:tgtEl>
                                          <p:spTgt spid="17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4"/>
                                        </p:tgtEl>
                                        <p:attrNameLst>
                                          <p:attrName>style.visibility</p:attrName>
                                        </p:attrNameLst>
                                      </p:cBhvr>
                                      <p:to>
                                        <p:strVal val="visible"/>
                                      </p:to>
                                    </p:set>
                                    <p:anim calcmode="lin" valueType="num">
                                      <p:cBhvr additive="base">
                                        <p:cTn dur="1000"/>
                                        <p:tgtEl>
                                          <p:spTgt spid="17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pic>
        <p:nvPicPr>
          <p:cNvPr descr="Depth-first search in 4 minutes.&#10;&#10;Code: https://github.com/msambol/dsa/blob/master/search/depth_first_search.py&#10;&#10;Sources: &#10;1. Introduction To Algorithms, Third Edition (CLRS) [https://www.amazon.com/Introduction-Algorithms-3rd-MIT-Press/dp/0262033844]&#10;2. https://en.wikipedia.org/wiki/Depth-first_search&#10;&#10;LinkedIn: https://www.linkedin.com/in/michael-sambol" id="1749" name="Google Shape;1749;p161" title="Depth-first search in 4 minutes">
            <a:hlinkClick r:id="rId3"/>
          </p:cNvPr>
          <p:cNvPicPr preferRelativeResize="0"/>
          <p:nvPr/>
        </p:nvPicPr>
        <p:blipFill>
          <a:blip r:embed="rId4">
            <a:alphaModFix/>
          </a:blip>
          <a:stretch>
            <a:fillRect/>
          </a:stretch>
        </p:blipFill>
        <p:spPr>
          <a:xfrm>
            <a:off x="152400" y="152400"/>
            <a:ext cx="8754975" cy="479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gtEl>
                                        <p:attrNameLst>
                                          <p:attrName>style.visibility</p:attrName>
                                        </p:attrNameLst>
                                      </p:cBhvr>
                                      <p:to>
                                        <p:strVal val="visible"/>
                                      </p:to>
                                    </p:set>
                                    <p:animEffect filter="fade" transition="in">
                                      <p:cBhvr>
                                        <p:cTn dur="1000"/>
                                        <p:tgtEl>
                                          <p:spTgt spid="1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62"/>
          <p:cNvSpPr txBox="1"/>
          <p:nvPr>
            <p:ph type="title"/>
          </p:nvPr>
        </p:nvSpPr>
        <p:spPr>
          <a:xfrm>
            <a:off x="1303800" y="183325"/>
            <a:ext cx="7030500" cy="75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DFS Implementation:</a:t>
            </a:r>
            <a:endParaRPr/>
          </a:p>
        </p:txBody>
      </p:sp>
      <p:sp>
        <p:nvSpPr>
          <p:cNvPr id="1755" name="Google Shape;1755;p162"/>
          <p:cNvSpPr txBox="1"/>
          <p:nvPr>
            <p:ph idx="1" type="body"/>
          </p:nvPr>
        </p:nvSpPr>
        <p:spPr>
          <a:xfrm>
            <a:off x="1303800" y="937525"/>
            <a:ext cx="7030500" cy="99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DFS is only concerned with reaching Leaves as quickly as possible</a:t>
            </a:r>
            <a:endParaRPr sz="2000"/>
          </a:p>
        </p:txBody>
      </p:sp>
      <p:sp>
        <p:nvSpPr>
          <p:cNvPr id="1756" name="Google Shape;1756;p162"/>
          <p:cNvSpPr txBox="1"/>
          <p:nvPr>
            <p:ph idx="1" type="body"/>
          </p:nvPr>
        </p:nvSpPr>
        <p:spPr>
          <a:xfrm>
            <a:off x="1303800" y="1746250"/>
            <a:ext cx="7030500" cy="1267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Therefore, DFS is commonly implemented using Pre, In, or Post Order Traversal. Of the 3, Inorder Traversal is most common</a:t>
            </a:r>
            <a:endParaRPr sz="2000"/>
          </a:p>
        </p:txBody>
      </p:sp>
      <p:sp>
        <p:nvSpPr>
          <p:cNvPr id="1757" name="Google Shape;1757;p162"/>
          <p:cNvSpPr txBox="1"/>
          <p:nvPr>
            <p:ph idx="1" type="body"/>
          </p:nvPr>
        </p:nvSpPr>
        <p:spPr>
          <a:xfrm>
            <a:off x="1402625" y="2943425"/>
            <a:ext cx="7030500" cy="17448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SzPts val="2000"/>
              <a:buChar char="●"/>
            </a:pPr>
            <a:r>
              <a:rPr lang="en" sz="2000"/>
              <a:t>Using a stack for any of these traversal orders is appropriate. This is because of the LIFO nature of stacks meshes with the DFS method of traveling as far down a branch as you can go, and then backtracking (pushing and then popping)</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55"/>
                                        </p:tgtEl>
                                        <p:attrNameLst>
                                          <p:attrName>style.visibility</p:attrName>
                                        </p:attrNameLst>
                                      </p:cBhvr>
                                      <p:to>
                                        <p:strVal val="visible"/>
                                      </p:to>
                                    </p:set>
                                    <p:anim calcmode="lin" valueType="num">
                                      <p:cBhvr additive="base">
                                        <p:cTn dur="1000"/>
                                        <p:tgtEl>
                                          <p:spTgt spid="17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56"/>
                                        </p:tgtEl>
                                        <p:attrNameLst>
                                          <p:attrName>style.visibility</p:attrName>
                                        </p:attrNameLst>
                                      </p:cBhvr>
                                      <p:to>
                                        <p:strVal val="visible"/>
                                      </p:to>
                                    </p:set>
                                    <p:anim calcmode="lin" valueType="num">
                                      <p:cBhvr additive="base">
                                        <p:cTn dur="1000"/>
                                        <p:tgtEl>
                                          <p:spTgt spid="17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57"/>
                                        </p:tgtEl>
                                        <p:attrNameLst>
                                          <p:attrName>style.visibility</p:attrName>
                                        </p:attrNameLst>
                                      </p:cBhvr>
                                      <p:to>
                                        <p:strVal val="visible"/>
                                      </p:to>
                                    </p:set>
                                    <p:anim calcmode="lin" valueType="num">
                                      <p:cBhvr additive="base">
                                        <p:cTn dur="1000"/>
                                        <p:tgtEl>
                                          <p:spTgt spid="17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pic>
        <p:nvPicPr>
          <p:cNvPr id="1762" name="Google Shape;1762;p163"/>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pic>
        <p:nvPicPr>
          <p:cNvPr id="1767" name="Google Shape;1767;p164"/>
          <p:cNvPicPr preferRelativeResize="0"/>
          <p:nvPr/>
        </p:nvPicPr>
        <p:blipFill rotWithShape="1">
          <a:blip r:embed="rId3">
            <a:alphaModFix/>
          </a:blip>
          <a:srcRect b="0" l="53908" r="0" t="0"/>
          <a:stretch/>
        </p:blipFill>
        <p:spPr>
          <a:xfrm>
            <a:off x="2690075" y="2571750"/>
            <a:ext cx="3763850" cy="2571749"/>
          </a:xfrm>
          <a:prstGeom prst="rect">
            <a:avLst/>
          </a:prstGeom>
          <a:noFill/>
          <a:ln>
            <a:noFill/>
          </a:ln>
        </p:spPr>
      </p:pic>
      <p:sp>
        <p:nvSpPr>
          <p:cNvPr id="1768" name="Google Shape;1768;p164"/>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a:t>
            </a:r>
            <a:r>
              <a:rPr lang="en"/>
              <a:t>18</a:t>
            </a:r>
            <a:r>
              <a:rPr lang="en">
                <a:solidFill>
                  <a:srgbClr val="674EA7"/>
                </a:solidFill>
              </a:rPr>
              <a:t>:</a:t>
            </a:r>
            <a:endParaRPr>
              <a:solidFill>
                <a:srgbClr val="674EA7"/>
              </a:solidFill>
            </a:endParaRPr>
          </a:p>
          <a:p>
            <a:pPr indent="0" lvl="0" marL="0" rtl="0" algn="l">
              <a:spcBef>
                <a:spcPts val="0"/>
              </a:spcBef>
              <a:spcAft>
                <a:spcPts val="0"/>
              </a:spcAft>
              <a:buNone/>
            </a:pPr>
            <a:r>
              <a:rPr lang="en"/>
              <a:t>The BFS Queue Problem</a:t>
            </a:r>
            <a:endParaRPr/>
          </a:p>
          <a:p>
            <a:pPr indent="0" lvl="0" marL="0" rtl="0" algn="l">
              <a:spcBef>
                <a:spcPts val="0"/>
              </a:spcBef>
              <a:spcAft>
                <a:spcPts val="0"/>
              </a:spcAft>
              <a:buNone/>
            </a:pPr>
            <a:r>
              <a:t/>
            </a:r>
            <a:endParaRPr>
              <a:solidFill>
                <a:srgbClr val="674EA7"/>
              </a:solidFill>
            </a:endParaRPr>
          </a:p>
          <a:p>
            <a:pPr indent="0" lvl="0" marL="0" rtl="0" algn="l">
              <a:spcBef>
                <a:spcPts val="0"/>
              </a:spcBef>
              <a:spcAft>
                <a:spcPts val="0"/>
              </a:spcAft>
              <a:buNone/>
            </a:pPr>
            <a:r>
              <a:t/>
            </a:r>
            <a:endParaRPr/>
          </a:p>
        </p:txBody>
      </p:sp>
      <p:pic>
        <p:nvPicPr>
          <p:cNvPr descr="Best Easy Medium Hard Royalty-Free Images, Stock Photos &amp; Pictures |  Shutterstock" id="1769" name="Google Shape;1769;p164"/>
          <p:cNvPicPr preferRelativeResize="0"/>
          <p:nvPr/>
        </p:nvPicPr>
        <p:blipFill rotWithShape="1">
          <a:blip r:embed="rId4">
            <a:alphaModFix/>
          </a:blip>
          <a:srcRect b="7280" l="-2816" r="67346" t="7271"/>
          <a:stretch/>
        </p:blipFill>
        <p:spPr>
          <a:xfrm>
            <a:off x="7456275" y="0"/>
            <a:ext cx="1687726" cy="999300"/>
          </a:xfrm>
          <a:prstGeom prst="rect">
            <a:avLst/>
          </a:prstGeom>
          <a:noFill/>
          <a:ln>
            <a:noFill/>
          </a:ln>
        </p:spPr>
      </p:pic>
      <p:sp>
        <p:nvSpPr>
          <p:cNvPr id="1770" name="Google Shape;1770;p164"/>
          <p:cNvSpPr txBox="1"/>
          <p:nvPr/>
        </p:nvSpPr>
        <p:spPr>
          <a:xfrm>
            <a:off x="1303800" y="1423725"/>
            <a:ext cx="7030500" cy="124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62626"/>
                </a:solidFill>
                <a:latin typeface="Nunito"/>
                <a:ea typeface="Nunito"/>
                <a:cs typeface="Nunito"/>
                <a:sym typeface="Nunito"/>
              </a:rPr>
              <a:t>You are given a Tree with populated Nodes. Your job is to print the entire contents of the Tree using BFS and Queues. Only implementation of BFS using Queues is valid</a:t>
            </a:r>
            <a:endParaRPr sz="2000">
              <a:solidFill>
                <a:srgbClr val="262626"/>
              </a:solidFill>
              <a:latin typeface="Nunito"/>
              <a:ea typeface="Nunito"/>
              <a:cs typeface="Nunito"/>
              <a:sym typeface="Nunito"/>
            </a:endParaRPr>
          </a:p>
          <a:p>
            <a:pPr indent="0" lvl="0" marL="0" rtl="0" algn="l">
              <a:lnSpc>
                <a:spcPct val="115000"/>
              </a:lnSpc>
              <a:spcBef>
                <a:spcPts val="1200"/>
              </a:spcBef>
              <a:spcAft>
                <a:spcPts val="1200"/>
              </a:spcAft>
              <a:buNone/>
            </a:pPr>
            <a:r>
              <a:t/>
            </a:r>
            <a:endParaRPr sz="2000">
              <a:latin typeface="Nunito"/>
              <a:ea typeface="Nunito"/>
              <a:cs typeface="Nunito"/>
              <a:sym typeface="Nunito"/>
            </a:endParaRPr>
          </a:p>
        </p:txBody>
      </p:sp>
      <p:pic>
        <p:nvPicPr>
          <p:cNvPr id="1771" name="Google Shape;1771;p164"/>
          <p:cNvPicPr preferRelativeResize="0"/>
          <p:nvPr/>
        </p:nvPicPr>
        <p:blipFill rotWithShape="1">
          <a:blip r:embed="rId3">
            <a:alphaModFix/>
          </a:blip>
          <a:srcRect b="6323" l="0" r="51505" t="0"/>
          <a:stretch/>
        </p:blipFill>
        <p:spPr>
          <a:xfrm>
            <a:off x="2561625" y="2571750"/>
            <a:ext cx="3892301" cy="2571749"/>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65"/>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a:t>
            </a:r>
            <a:r>
              <a:rPr lang="en"/>
              <a:t>19</a:t>
            </a:r>
            <a:r>
              <a:rPr lang="en">
                <a:solidFill>
                  <a:srgbClr val="674EA7"/>
                </a:solidFill>
              </a:rPr>
              <a:t>:</a:t>
            </a:r>
            <a:endParaRPr>
              <a:solidFill>
                <a:srgbClr val="674EA7"/>
              </a:solidFill>
            </a:endParaRPr>
          </a:p>
          <a:p>
            <a:pPr indent="0" lvl="0" marL="0" rtl="0" algn="l">
              <a:spcBef>
                <a:spcPts val="0"/>
              </a:spcBef>
              <a:spcAft>
                <a:spcPts val="0"/>
              </a:spcAft>
              <a:buNone/>
            </a:pPr>
            <a:r>
              <a:rPr lang="en"/>
              <a:t>The DFS Stack Problem</a:t>
            </a:r>
            <a:endParaRPr/>
          </a:p>
          <a:p>
            <a:pPr indent="0" lvl="0" marL="0" rtl="0" algn="l">
              <a:spcBef>
                <a:spcPts val="0"/>
              </a:spcBef>
              <a:spcAft>
                <a:spcPts val="0"/>
              </a:spcAft>
              <a:buNone/>
            </a:pPr>
            <a:r>
              <a:t/>
            </a:r>
            <a:endParaRPr>
              <a:solidFill>
                <a:srgbClr val="674EA7"/>
              </a:solidFill>
            </a:endParaRPr>
          </a:p>
          <a:p>
            <a:pPr indent="0" lvl="0" marL="0" rtl="0" algn="l">
              <a:spcBef>
                <a:spcPts val="0"/>
              </a:spcBef>
              <a:spcAft>
                <a:spcPts val="0"/>
              </a:spcAft>
              <a:buNone/>
            </a:pPr>
            <a:r>
              <a:t/>
            </a:r>
            <a:endParaRPr/>
          </a:p>
        </p:txBody>
      </p:sp>
      <p:sp>
        <p:nvSpPr>
          <p:cNvPr id="1777" name="Google Shape;1777;p165"/>
          <p:cNvSpPr txBox="1"/>
          <p:nvPr/>
        </p:nvSpPr>
        <p:spPr>
          <a:xfrm>
            <a:off x="1303800" y="1423725"/>
            <a:ext cx="7030500" cy="124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62626"/>
                </a:solidFill>
                <a:latin typeface="Nunito"/>
                <a:ea typeface="Nunito"/>
                <a:cs typeface="Nunito"/>
                <a:sym typeface="Nunito"/>
              </a:rPr>
              <a:t>You are given a Tree with populated Nodes. Your job is to print the entire contents of the Tree using DFS and Stacks. Only implementation of DFS using Stacks is valid</a:t>
            </a:r>
            <a:endParaRPr sz="2000">
              <a:solidFill>
                <a:srgbClr val="262626"/>
              </a:solidFill>
              <a:latin typeface="Nunito"/>
              <a:ea typeface="Nunito"/>
              <a:cs typeface="Nunito"/>
              <a:sym typeface="Nunito"/>
            </a:endParaRPr>
          </a:p>
          <a:p>
            <a:pPr indent="0" lvl="0" marL="0" rtl="0" algn="l">
              <a:lnSpc>
                <a:spcPct val="115000"/>
              </a:lnSpc>
              <a:spcBef>
                <a:spcPts val="1200"/>
              </a:spcBef>
              <a:spcAft>
                <a:spcPts val="1200"/>
              </a:spcAft>
              <a:buNone/>
            </a:pPr>
            <a:r>
              <a:t/>
            </a:r>
            <a:endParaRPr sz="2000">
              <a:latin typeface="Nunito"/>
              <a:ea typeface="Nunito"/>
              <a:cs typeface="Nunito"/>
              <a:sym typeface="Nunito"/>
            </a:endParaRPr>
          </a:p>
        </p:txBody>
      </p:sp>
      <p:pic>
        <p:nvPicPr>
          <p:cNvPr id="1778" name="Google Shape;1778;p165"/>
          <p:cNvPicPr preferRelativeResize="0"/>
          <p:nvPr/>
        </p:nvPicPr>
        <p:blipFill rotWithShape="1">
          <a:blip r:embed="rId3">
            <a:alphaModFix/>
          </a:blip>
          <a:srcRect b="9371" l="53908" r="0" t="0"/>
          <a:stretch/>
        </p:blipFill>
        <p:spPr>
          <a:xfrm>
            <a:off x="2690075" y="2571750"/>
            <a:ext cx="3763850" cy="2571749"/>
          </a:xfrm>
          <a:prstGeom prst="rect">
            <a:avLst/>
          </a:prstGeom>
          <a:noFill/>
          <a:ln>
            <a:noFill/>
          </a:ln>
        </p:spPr>
      </p:pic>
      <p:pic>
        <p:nvPicPr>
          <p:cNvPr descr="Best Easy Medium Hard Royalty-Free Images, Stock Photos &amp; Pictures |  Shutterstock" id="1779" name="Google Shape;1779;p165"/>
          <p:cNvPicPr preferRelativeResize="0"/>
          <p:nvPr/>
        </p:nvPicPr>
        <p:blipFill rotWithShape="1">
          <a:blip r:embed="rId4">
            <a:alphaModFix/>
          </a:blip>
          <a:srcRect b="7280" l="-2816" r="67346" t="7271"/>
          <a:stretch/>
        </p:blipFill>
        <p:spPr>
          <a:xfrm>
            <a:off x="7456275" y="0"/>
            <a:ext cx="1687726" cy="99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4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 log n)</a:t>
            </a:r>
            <a:endParaRPr/>
          </a:p>
        </p:txBody>
      </p:sp>
      <p:sp>
        <p:nvSpPr>
          <p:cNvPr id="886" name="Google Shape;886;p49"/>
          <p:cNvSpPr txBox="1"/>
          <p:nvPr>
            <p:ph idx="1" type="body"/>
          </p:nvPr>
        </p:nvSpPr>
        <p:spPr>
          <a:xfrm>
            <a:off x="1056750" y="159787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Combines aspects of O(log n) and O(n)</a:t>
            </a:r>
            <a:endParaRPr sz="2000"/>
          </a:p>
          <a:p>
            <a:pPr indent="-355600" lvl="0" marL="457200" rtl="0" algn="l">
              <a:spcBef>
                <a:spcPts val="0"/>
              </a:spcBef>
              <a:spcAft>
                <a:spcPts val="0"/>
              </a:spcAft>
              <a:buSzPts val="2000"/>
              <a:buChar char="●"/>
            </a:pPr>
            <a:r>
              <a:rPr lang="en" sz="2000"/>
              <a:t>NOT the same as O(log n) + O(n) [two </a:t>
            </a:r>
            <a:r>
              <a:rPr lang="en" sz="2000"/>
              <a:t>separate</a:t>
            </a:r>
            <a:r>
              <a:rPr lang="en" sz="2000"/>
              <a:t> terms]</a:t>
            </a:r>
            <a:endParaRPr sz="2000"/>
          </a:p>
          <a:p>
            <a:pPr indent="-355600" lvl="0" marL="457200" rtl="0" algn="l">
              <a:spcBef>
                <a:spcPts val="0"/>
              </a:spcBef>
              <a:spcAft>
                <a:spcPts val="0"/>
              </a:spcAft>
              <a:buSzPts val="2000"/>
              <a:buChar char="●"/>
            </a:pPr>
            <a:r>
              <a:rPr lang="en" sz="2000"/>
              <a:t>NOT the same as O(n + log n) [two </a:t>
            </a:r>
            <a:r>
              <a:rPr lang="en" sz="2000"/>
              <a:t>separate</a:t>
            </a:r>
            <a:r>
              <a:rPr lang="en" sz="2000"/>
              <a:t> terms]</a:t>
            </a:r>
            <a:endParaRPr sz="2000"/>
          </a:p>
          <a:p>
            <a:pPr indent="-355600" lvl="0" marL="457200" rtl="0" algn="l">
              <a:spcBef>
                <a:spcPts val="0"/>
              </a:spcBef>
              <a:spcAft>
                <a:spcPts val="0"/>
              </a:spcAft>
              <a:buSzPts val="2000"/>
              <a:buChar char="●"/>
            </a:pPr>
            <a:r>
              <a:rPr lang="en" sz="2000"/>
              <a:t>“Linearithmic" or “Quasilinear”</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6"/>
                                        </p:tgtEl>
                                        <p:attrNameLst>
                                          <p:attrName>style.visibility</p:attrName>
                                        </p:attrNameLst>
                                      </p:cBhvr>
                                      <p:to>
                                        <p:strVal val="visible"/>
                                      </p:to>
                                    </p:set>
                                    <p:anim calcmode="lin" valueType="num">
                                      <p:cBhvr additive="base">
                                        <p:cTn dur="1000"/>
                                        <p:tgtEl>
                                          <p:spTgt spid="8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66"/>
          <p:cNvSpPr txBox="1"/>
          <p:nvPr>
            <p:ph type="title"/>
          </p:nvPr>
        </p:nvSpPr>
        <p:spPr>
          <a:xfrm>
            <a:off x="1303800" y="62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Looking Ahead</a:t>
            </a:r>
            <a:endParaRPr>
              <a:solidFill>
                <a:srgbClr val="674EA7"/>
              </a:solidFill>
            </a:endParaRPr>
          </a:p>
        </p:txBody>
      </p:sp>
      <p:sp>
        <p:nvSpPr>
          <p:cNvPr id="1785" name="Google Shape;1785;p166"/>
          <p:cNvSpPr txBox="1"/>
          <p:nvPr>
            <p:ph idx="1" type="body"/>
          </p:nvPr>
        </p:nvSpPr>
        <p:spPr>
          <a:xfrm>
            <a:off x="1303800" y="57617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a:t>
            </a:r>
            <a:endParaRPr sz="2000"/>
          </a:p>
          <a:p>
            <a:pPr indent="-355600" lvl="0" marL="457200" rtl="0" algn="l">
              <a:spcBef>
                <a:spcPts val="0"/>
              </a:spcBef>
              <a:spcAft>
                <a:spcPts val="0"/>
              </a:spcAft>
              <a:buSzPts val="2000"/>
              <a:buChar char="●"/>
            </a:pPr>
            <a:r>
              <a:rPr lang="en" sz="2000"/>
              <a:t>Tree Month will persist for all of April</a:t>
            </a:r>
            <a:endParaRPr sz="2000"/>
          </a:p>
          <a:p>
            <a:pPr indent="-355600" lvl="0" marL="457200" rtl="0" algn="l">
              <a:spcBef>
                <a:spcPts val="0"/>
              </a:spcBef>
              <a:spcAft>
                <a:spcPts val="0"/>
              </a:spcAft>
              <a:buSzPts val="2000"/>
              <a:buChar char="●"/>
            </a:pPr>
            <a:r>
              <a:rPr lang="en" sz="2000"/>
              <a:t>Next week: Min and Max Heaps</a:t>
            </a:r>
            <a:endParaRPr sz="2000"/>
          </a:p>
          <a:p>
            <a:pPr indent="0" lvl="0" marL="457200" rtl="0" algn="l">
              <a:spcBef>
                <a:spcPts val="1200"/>
              </a:spcBef>
              <a:spcAft>
                <a:spcPts val="1200"/>
              </a:spcAft>
              <a:buNone/>
            </a:pPr>
            <a:r>
              <a:t/>
            </a:r>
            <a:endParaRPr sz="2000"/>
          </a:p>
        </p:txBody>
      </p:sp>
      <p:pic>
        <p:nvPicPr>
          <p:cNvPr id="1786" name="Google Shape;1786;p166"/>
          <p:cNvPicPr preferRelativeResize="0"/>
          <p:nvPr/>
        </p:nvPicPr>
        <p:blipFill>
          <a:blip r:embed="rId3">
            <a:alphaModFix/>
          </a:blip>
          <a:stretch>
            <a:fillRect/>
          </a:stretch>
        </p:blipFill>
        <p:spPr>
          <a:xfrm>
            <a:off x="1047900" y="1897050"/>
            <a:ext cx="6905300" cy="282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5"/>
                                        </p:tgtEl>
                                        <p:attrNameLst>
                                          <p:attrName>style.visibility</p:attrName>
                                        </p:attrNameLst>
                                      </p:cBhvr>
                                      <p:to>
                                        <p:strVal val="visible"/>
                                      </p:to>
                                    </p:set>
                                    <p:anim calcmode="lin" valueType="num">
                                      <p:cBhvr additive="base">
                                        <p:cTn dur="1"/>
                                        <p:tgtEl>
                                          <p:spTgt spid="17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6"/>
                                        </p:tgtEl>
                                        <p:attrNameLst>
                                          <p:attrName>style.visibility</p:attrName>
                                        </p:attrNameLst>
                                      </p:cBhvr>
                                      <p:to>
                                        <p:strVal val="visible"/>
                                      </p:to>
                                    </p:set>
                                    <p:animEffect filter="fade" transition="in">
                                      <p:cBhvr>
                                        <p:cTn dur="1000"/>
                                        <p:tgtEl>
                                          <p:spTgt spid="17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167"/>
          <p:cNvSpPr txBox="1"/>
          <p:nvPr>
            <p:ph type="ctrTitle"/>
          </p:nvPr>
        </p:nvSpPr>
        <p:spPr>
          <a:xfrm>
            <a:off x="406400" y="1613825"/>
            <a:ext cx="46731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a:p>
            <a:pPr indent="0" lvl="0" marL="0" rtl="0" algn="l">
              <a:spcBef>
                <a:spcPts val="0"/>
              </a:spcBef>
              <a:spcAft>
                <a:spcPts val="0"/>
              </a:spcAft>
              <a:buNone/>
            </a:pPr>
            <a:r>
              <a:rPr i="1" lang="en"/>
              <a:t>Tree Month</a:t>
            </a:r>
            <a:endParaRPr i="1"/>
          </a:p>
        </p:txBody>
      </p:sp>
      <p:sp>
        <p:nvSpPr>
          <p:cNvPr id="1792" name="Google Shape;1792;p167"/>
          <p:cNvSpPr txBox="1"/>
          <p:nvPr>
            <p:ph idx="1" type="subTitle"/>
          </p:nvPr>
        </p:nvSpPr>
        <p:spPr>
          <a:xfrm>
            <a:off x="406400" y="3486725"/>
            <a:ext cx="4255500" cy="1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Week 10: The BST Searching Problem, BST Insertion Problem, and the BST Deletion Problem</a:t>
            </a:r>
            <a:endParaRPr sz="2000"/>
          </a:p>
        </p:txBody>
      </p:sp>
    </p:spTree>
  </p:cSld>
  <p:clrMapOvr>
    <a:masterClrMapping/>
  </p:clrMapOvr>
</p:sld>
</file>

<file path=ppt/slides/slide132.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796" name="Shape 1796"/>
        <p:cNvGrpSpPr/>
        <p:nvPr/>
      </p:nvGrpSpPr>
      <p:grpSpPr>
        <a:xfrm>
          <a:off x="0" y="0"/>
          <a:ext cx="0" cy="0"/>
          <a:chOff x="0" y="0"/>
          <a:chExt cx="0" cy="0"/>
        </a:xfrm>
      </p:grpSpPr>
      <p:sp>
        <p:nvSpPr>
          <p:cNvPr id="1797" name="Google Shape;1797;p168"/>
          <p:cNvSpPr txBox="1"/>
          <p:nvPr>
            <p:ph type="title"/>
          </p:nvPr>
        </p:nvSpPr>
        <p:spPr>
          <a:xfrm>
            <a:off x="1303800" y="598575"/>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t>This week’s Tree Concept:</a:t>
            </a:r>
            <a:endParaRPr/>
          </a:p>
        </p:txBody>
      </p:sp>
      <p:sp>
        <p:nvSpPr>
          <p:cNvPr id="1798" name="Google Shape;1798;p168"/>
          <p:cNvSpPr txBox="1"/>
          <p:nvPr>
            <p:ph idx="1" type="body"/>
          </p:nvPr>
        </p:nvSpPr>
        <p:spPr>
          <a:xfrm>
            <a:off x="2723600" y="1186375"/>
            <a:ext cx="3839700" cy="903300"/>
          </a:xfrm>
          <a:prstGeom prst="rect">
            <a:avLst/>
          </a:prstGeom>
        </p:spPr>
        <p:txBody>
          <a:bodyPr anchor="t" anchorCtr="0" bIns="91425" lIns="91425" rIns="91425" spcFirstLastPara="1" tIns="91425" wrap="square">
            <a:normAutofit/>
          </a:bodyPr>
          <a:lstStyle/>
          <a:p>
            <a:pPr algn="l" indent="0" lvl="0" marL="0" rtl="0">
              <a:spcBef>
                <a:spcPts val="0"/>
              </a:spcBef>
              <a:spcAft>
                <a:spcPts val="1200"/>
              </a:spcAft>
              <a:buNone/>
            </a:pPr>
            <a:r>
              <a:rPr lang="en" sz="3100"/>
              <a:t>Binary Search Trees</a:t>
            </a:r>
            <a:endParaRPr sz="3100"/>
          </a:p>
        </p:txBody>
      </p:sp>
      <p:pic>
        <p:nvPicPr>
          <p:cNvPr id="1799" name="Google Shape;1799;p168"/>
          <p:cNvPicPr preferRelativeResize="0"/>
          <p:nvPr/>
        </p:nvPicPr>
        <p:blipFill rotWithShape="1">
          <a:blip r:embed="rId3">
            <a:alphaModFix/>
          </a:blip>
          <a:srcRect b="128" t="325"/>
          <a:stretch/>
        </p:blipFill>
        <p:spPr>
          <a:xfrm>
            <a:off x="587450" y="1835050"/>
            <a:ext cx="8112025" cy="3228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8"/>
                                        </p:tgtEl>
                                        <p:attrNameLst>
                                          <p:attrName>style.visibility</p:attrName>
                                        </p:attrNameLst>
                                      </p:cBhvr>
                                      <p:to>
                                        <p:strVal val="visible"/>
                                      </p:to>
                                    </p:set>
                                    <p:anim calcmode="lin" valueType="num">
                                      <p:cBhvr additive="base">
                                        <p:cTn dur="1000"/>
                                        <p:tgtEl>
                                          <p:spTgt spid="17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9"/>
                                        </p:tgtEl>
                                        <p:attrNameLst>
                                          <p:attrName>style.visibility</p:attrName>
                                        </p:attrNameLst>
                                      </p:cBhvr>
                                      <p:to>
                                        <p:strVal val="visible"/>
                                      </p:to>
                                    </p:set>
                                    <p:anim calcmode="lin" valueType="num">
                                      <p:cBhvr additive="base">
                                        <p:cTn dur="1000"/>
                                        <p:tgtEl>
                                          <p:spTgt spid="17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169"/>
          <p:cNvSpPr txBox="1"/>
          <p:nvPr>
            <p:ph type="title"/>
          </p:nvPr>
        </p:nvSpPr>
        <p:spPr>
          <a:xfrm>
            <a:off x="1303800" y="2771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Binary Tree Rules of Shape Validity:</a:t>
            </a:r>
            <a:endParaRPr/>
          </a:p>
        </p:txBody>
      </p:sp>
      <p:sp>
        <p:nvSpPr>
          <p:cNvPr id="1805" name="Google Shape;1805;p169"/>
          <p:cNvSpPr txBox="1"/>
          <p:nvPr>
            <p:ph idx="1" type="body"/>
          </p:nvPr>
        </p:nvSpPr>
        <p:spPr>
          <a:xfrm>
            <a:off x="1303800" y="958650"/>
            <a:ext cx="7030500" cy="648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All Parents have </a:t>
            </a:r>
            <a:r>
              <a:rPr i="1" lang="en" sz="2000"/>
              <a:t>AT MOST</a:t>
            </a:r>
            <a:r>
              <a:rPr lang="en" sz="2000"/>
              <a:t> 2 Children (Left and Right)</a:t>
            </a:r>
            <a:endParaRPr sz="2000"/>
          </a:p>
          <a:p>
            <a:pPr indent="0" lvl="0" marL="0" rtl="0" algn="l">
              <a:spcBef>
                <a:spcPts val="1200"/>
              </a:spcBef>
              <a:spcAft>
                <a:spcPts val="1200"/>
              </a:spcAft>
              <a:buNone/>
            </a:pPr>
            <a:r>
              <a:t/>
            </a:r>
            <a:endParaRPr sz="2000"/>
          </a:p>
        </p:txBody>
      </p:sp>
      <p:sp>
        <p:nvSpPr>
          <p:cNvPr id="1806" name="Google Shape;1806;p169"/>
          <p:cNvSpPr txBox="1"/>
          <p:nvPr>
            <p:ph idx="1" type="body"/>
          </p:nvPr>
        </p:nvSpPr>
        <p:spPr>
          <a:xfrm>
            <a:off x="1303800" y="3817400"/>
            <a:ext cx="7215000" cy="78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Binary Search Trees are used for Searching, Insertion, and Deletion</a:t>
            </a:r>
            <a:endParaRPr sz="2000"/>
          </a:p>
          <a:p>
            <a:pPr indent="0" lvl="0" marL="0" rtl="0" algn="l">
              <a:spcBef>
                <a:spcPts val="1200"/>
              </a:spcBef>
              <a:spcAft>
                <a:spcPts val="1200"/>
              </a:spcAft>
              <a:buNone/>
            </a:pPr>
            <a:r>
              <a:t/>
            </a:r>
            <a:endParaRPr sz="2000"/>
          </a:p>
        </p:txBody>
      </p:sp>
      <p:sp>
        <p:nvSpPr>
          <p:cNvPr id="1807" name="Google Shape;1807;p169"/>
          <p:cNvSpPr txBox="1"/>
          <p:nvPr>
            <p:ph idx="1" type="body"/>
          </p:nvPr>
        </p:nvSpPr>
        <p:spPr>
          <a:xfrm>
            <a:off x="1303800" y="1468650"/>
            <a:ext cx="7030500" cy="1103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The Left Child of a Parent always has a smaller value than the Parent, and the Right Child of a Parent will always have a larger value than the Parent</a:t>
            </a:r>
            <a:endParaRPr sz="2000"/>
          </a:p>
          <a:p>
            <a:pPr indent="0" lvl="0" marL="0" rtl="0" algn="l">
              <a:spcBef>
                <a:spcPts val="1200"/>
              </a:spcBef>
              <a:spcAft>
                <a:spcPts val="1200"/>
              </a:spcAft>
              <a:buNone/>
            </a:pPr>
            <a:r>
              <a:t/>
            </a:r>
            <a:endParaRPr sz="2000"/>
          </a:p>
        </p:txBody>
      </p:sp>
      <p:sp>
        <p:nvSpPr>
          <p:cNvPr id="1808" name="Google Shape;1808;p169"/>
          <p:cNvSpPr txBox="1"/>
          <p:nvPr>
            <p:ph idx="1" type="body"/>
          </p:nvPr>
        </p:nvSpPr>
        <p:spPr>
          <a:xfrm>
            <a:off x="1303800" y="2571750"/>
            <a:ext cx="7030500" cy="1103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Thus, all Nodes of a Root’s Right Subtree will have values greater than itself, and all Nodes of a Root’s Left Subtree will have values lesser than itself</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05"/>
                                        </p:tgtEl>
                                        <p:attrNameLst>
                                          <p:attrName>style.visibility</p:attrName>
                                        </p:attrNameLst>
                                      </p:cBhvr>
                                      <p:to>
                                        <p:strVal val="visible"/>
                                      </p:to>
                                    </p:set>
                                    <p:anim calcmode="lin" valueType="num">
                                      <p:cBhvr additive="base">
                                        <p:cTn dur="1000"/>
                                        <p:tgtEl>
                                          <p:spTgt spid="18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07"/>
                                        </p:tgtEl>
                                        <p:attrNameLst>
                                          <p:attrName>style.visibility</p:attrName>
                                        </p:attrNameLst>
                                      </p:cBhvr>
                                      <p:to>
                                        <p:strVal val="visible"/>
                                      </p:to>
                                    </p:set>
                                    <p:anim calcmode="lin" valueType="num">
                                      <p:cBhvr additive="base">
                                        <p:cTn dur="1000"/>
                                        <p:tgtEl>
                                          <p:spTgt spid="18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08"/>
                                        </p:tgtEl>
                                        <p:attrNameLst>
                                          <p:attrName>style.visibility</p:attrName>
                                        </p:attrNameLst>
                                      </p:cBhvr>
                                      <p:to>
                                        <p:strVal val="visible"/>
                                      </p:to>
                                    </p:set>
                                    <p:anim calcmode="lin" valueType="num">
                                      <p:cBhvr additive="base">
                                        <p:cTn dur="1000"/>
                                        <p:tgtEl>
                                          <p:spTgt spid="18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06"/>
                                        </p:tgtEl>
                                        <p:attrNameLst>
                                          <p:attrName>style.visibility</p:attrName>
                                        </p:attrNameLst>
                                      </p:cBhvr>
                                      <p:to>
                                        <p:strVal val="visible"/>
                                      </p:to>
                                    </p:set>
                                    <p:anim calcmode="lin" valueType="num">
                                      <p:cBhvr additive="base">
                                        <p:cTn dur="1000"/>
                                        <p:tgtEl>
                                          <p:spTgt spid="18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170"/>
          <p:cNvSpPr txBox="1"/>
          <p:nvPr>
            <p:ph type="title"/>
          </p:nvPr>
        </p:nvSpPr>
        <p:spPr>
          <a:xfrm>
            <a:off x="1303800" y="116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Balanced vs. Unbalanced Binary Trees</a:t>
            </a:r>
            <a:endParaRPr/>
          </a:p>
        </p:txBody>
      </p:sp>
      <p:sp>
        <p:nvSpPr>
          <p:cNvPr id="1814" name="Google Shape;1814;p170"/>
          <p:cNvSpPr txBox="1"/>
          <p:nvPr>
            <p:ph idx="1" type="body"/>
          </p:nvPr>
        </p:nvSpPr>
        <p:spPr>
          <a:xfrm>
            <a:off x="1303800" y="1019675"/>
            <a:ext cx="7030500" cy="574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 ideal Shape of any Binary Tree is “balanced”</a:t>
            </a:r>
            <a:endParaRPr sz="2000"/>
          </a:p>
        </p:txBody>
      </p:sp>
      <p:sp>
        <p:nvSpPr>
          <p:cNvPr id="1815" name="Google Shape;1815;p170"/>
          <p:cNvSpPr txBox="1"/>
          <p:nvPr>
            <p:ph idx="1" type="body"/>
          </p:nvPr>
        </p:nvSpPr>
        <p:spPr>
          <a:xfrm>
            <a:off x="1303800" y="1593875"/>
            <a:ext cx="7030500" cy="1245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Binary Tree is balanced when:</a:t>
            </a:r>
            <a:endParaRPr sz="2000"/>
          </a:p>
          <a:p>
            <a:pPr indent="0" lvl="0" marL="0" rtl="0" algn="l">
              <a:spcBef>
                <a:spcPts val="1200"/>
              </a:spcBef>
              <a:spcAft>
                <a:spcPts val="1200"/>
              </a:spcAft>
              <a:buNone/>
            </a:pPr>
            <a:r>
              <a:t/>
            </a:r>
            <a:endParaRPr sz="2000"/>
          </a:p>
        </p:txBody>
      </p:sp>
      <p:sp>
        <p:nvSpPr>
          <p:cNvPr id="1816" name="Google Shape;1816;p170"/>
          <p:cNvSpPr txBox="1"/>
          <p:nvPr/>
        </p:nvSpPr>
        <p:spPr>
          <a:xfrm>
            <a:off x="415225" y="2183300"/>
            <a:ext cx="8492100" cy="11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highlight>
                  <a:srgbClr val="FFFFFF"/>
                </a:highlight>
                <a:latin typeface="Nunito"/>
                <a:ea typeface="Nunito"/>
                <a:cs typeface="Nunito"/>
                <a:sym typeface="Nunito"/>
              </a:rPr>
              <a:t>The difference in Height between the Left and Right Subtrees differs by no more than </a:t>
            </a:r>
            <a:r>
              <a:rPr lang="en" sz="3000">
                <a:latin typeface="Nunito"/>
                <a:ea typeface="Nunito"/>
                <a:cs typeface="Nunito"/>
                <a:sym typeface="Nunito"/>
              </a:rPr>
              <a:t>1</a:t>
            </a:r>
            <a:endParaRPr sz="3000">
              <a:latin typeface="Nunito"/>
              <a:ea typeface="Nunito"/>
              <a:cs typeface="Nunito"/>
              <a:sym typeface="Nunito"/>
            </a:endParaRPr>
          </a:p>
        </p:txBody>
      </p:sp>
      <p:sp>
        <p:nvSpPr>
          <p:cNvPr id="1817" name="Google Shape;1817;p170"/>
          <p:cNvSpPr txBox="1"/>
          <p:nvPr/>
        </p:nvSpPr>
        <p:spPr>
          <a:xfrm>
            <a:off x="2310500" y="3666275"/>
            <a:ext cx="42819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latin typeface="Nunito"/>
                <a:ea typeface="Nunito"/>
                <a:cs typeface="Nunito"/>
                <a:sym typeface="Nunito"/>
              </a:rPr>
              <a:t>|H</a:t>
            </a:r>
            <a:r>
              <a:rPr baseline="-25000" lang="en" sz="5000">
                <a:latin typeface="Nunito"/>
                <a:ea typeface="Nunito"/>
                <a:cs typeface="Nunito"/>
                <a:sym typeface="Nunito"/>
              </a:rPr>
              <a:t>L</a:t>
            </a:r>
            <a:r>
              <a:rPr lang="en" sz="5000">
                <a:latin typeface="Nunito"/>
                <a:ea typeface="Nunito"/>
                <a:cs typeface="Nunito"/>
                <a:sym typeface="Nunito"/>
              </a:rPr>
              <a:t> - H</a:t>
            </a:r>
            <a:r>
              <a:rPr baseline="-25000" lang="en" sz="5000">
                <a:latin typeface="Nunito"/>
                <a:ea typeface="Nunito"/>
                <a:cs typeface="Nunito"/>
                <a:sym typeface="Nunito"/>
              </a:rPr>
              <a:t>R</a:t>
            </a:r>
            <a:r>
              <a:rPr lang="en" sz="5000">
                <a:latin typeface="Nunito"/>
                <a:ea typeface="Nunito"/>
                <a:cs typeface="Nunito"/>
                <a:sym typeface="Nunito"/>
              </a:rPr>
              <a:t>| ≤ 1</a:t>
            </a:r>
            <a:endParaRPr sz="50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gtEl>
                                        <p:attrNameLst>
                                          <p:attrName>style.visibility</p:attrName>
                                        </p:attrNameLst>
                                      </p:cBhvr>
                                      <p:to>
                                        <p:strVal val="visible"/>
                                      </p:to>
                                    </p:set>
                                    <p:anim calcmode="lin" valueType="num">
                                      <p:cBhvr additive="base">
                                        <p:cTn dur="1000"/>
                                        <p:tgtEl>
                                          <p:spTgt spid="18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5"/>
                                        </p:tgtEl>
                                        <p:attrNameLst>
                                          <p:attrName>style.visibility</p:attrName>
                                        </p:attrNameLst>
                                      </p:cBhvr>
                                      <p:to>
                                        <p:strVal val="visible"/>
                                      </p:to>
                                    </p:set>
                                    <p:anim calcmode="lin" valueType="num">
                                      <p:cBhvr additive="base">
                                        <p:cTn dur="1000"/>
                                        <p:tgtEl>
                                          <p:spTgt spid="18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6"/>
                                        </p:tgtEl>
                                        <p:attrNameLst>
                                          <p:attrName>style.visibility</p:attrName>
                                        </p:attrNameLst>
                                      </p:cBhvr>
                                      <p:to>
                                        <p:strVal val="visible"/>
                                      </p:to>
                                    </p:set>
                                    <p:anim calcmode="lin" valueType="num">
                                      <p:cBhvr additive="base">
                                        <p:cTn dur="1000"/>
                                        <p:tgtEl>
                                          <p:spTgt spid="18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17"/>
                                        </p:tgtEl>
                                        <p:attrNameLst>
                                          <p:attrName>style.visibility</p:attrName>
                                        </p:attrNameLst>
                                      </p:cBhvr>
                                      <p:to>
                                        <p:strVal val="visible"/>
                                      </p:to>
                                    </p:set>
                                    <p:anim calcmode="lin" valueType="num">
                                      <p:cBhvr additive="base">
                                        <p:cTn dur="1000"/>
                                        <p:tgtEl>
                                          <p:spTgt spid="1817"/>
                                        </p:tgtEl>
                                        <p:attrNameLst>
                                          <p:attrName>ppt_w</p:attrName>
                                        </p:attrNameLst>
                                      </p:cBhvr>
                                      <p:tavLst>
                                        <p:tav fmla="" tm="0">
                                          <p:val>
                                            <p:strVal val="0"/>
                                          </p:val>
                                        </p:tav>
                                        <p:tav fmla="" tm="100000">
                                          <p:val>
                                            <p:strVal val="#ppt_w"/>
                                          </p:val>
                                        </p:tav>
                                      </p:tavLst>
                                    </p:anim>
                                    <p:anim calcmode="lin" valueType="num">
                                      <p:cBhvr additive="base">
                                        <p:cTn dur="1000"/>
                                        <p:tgtEl>
                                          <p:spTgt spid="181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pic>
        <p:nvPicPr>
          <p:cNvPr id="1822" name="Google Shape;1822;p17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6.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826" name="Shape 1826"/>
        <p:cNvGrpSpPr/>
        <p:nvPr/>
      </p:nvGrpSpPr>
      <p:grpSpPr>
        <a:xfrm>
          <a:off x="0" y="0"/>
          <a:ext cx="0" cy="0"/>
          <a:chOff x="0" y="0"/>
          <a:chExt cx="0" cy="0"/>
        </a:xfrm>
      </p:grpSpPr>
      <p:sp>
        <p:nvSpPr>
          <p:cNvPr id="1827" name="Google Shape;1827;p172"/>
          <p:cNvSpPr/>
          <p:nvPr/>
        </p:nvSpPr>
        <p:spPr>
          <a:xfrm>
            <a:off x="348250" y="696525"/>
            <a:ext cx="1165200" cy="817200"/>
          </a:xfrm>
          <a:prstGeom prst="rect">
            <a:avLst/>
          </a:prstGeom>
          <a:solidFill>
            <a:srgbClr val="FFFFFF"/>
          </a:solidFill>
          <a:ln cap="flat" cmpd="sng" w="9525">
            <a:solidFill>
              <a:schemeClr val="lt1"/>
            </a:solidFill>
            <a:prstDash val="solid"/>
            <a:round/>
            <a:headEnd len="sm" type="none" w="sm"/>
            <a:tailEnd len="sm" type="none" w="sm"/>
          </a:ln>
        </p:spPr>
        <p:txBody>
          <a:bodyPr anchor="ctr" anchorCtr="0" bIns="91425" lIns="91425" rIns="91425" spcFirstLastPara="1" tIns="91425" wrap="square">
            <a:noAutofit/>
          </a:bodyPr>
          <a:lstStyle/>
          <a:p>
            <a:pPr algn="ctr" indent="0" lvl="0" marL="0" rtl="0">
              <a:spcBef>
                <a:spcPts val="0"/>
              </a:spcBef>
              <a:spcAft>
                <a:spcPts val="0"/>
              </a:spcAft>
              <a:buNone/>
            </a:pPr>
            <a:r>
              <a:t/>
            </a:r>
            <a:endParaRPr>
              <a:latin typeface="Nunito"/>
              <a:ea typeface="Nunito"/>
              <a:cs typeface="Nunito"/>
              <a:sym typeface="Nunito"/>
            </a:endParaRPr>
          </a:p>
        </p:txBody>
      </p:sp>
      <p:pic>
        <p:nvPicPr>
          <p:cNvPr id="1828" name="Google Shape;1828;p172"/>
          <p:cNvPicPr preferRelativeResize="0"/>
          <p:nvPr/>
        </p:nvPicPr>
        <p:blipFill rotWithShape="1">
          <a:blip r:embed="rId3">
            <a:alphaModFix/>
          </a:blip>
          <a:srcRect b="140" t="113"/>
          <a:stretch/>
        </p:blipFill>
        <p:spPr>
          <a:xfrm>
            <a:off x="0" y="0"/>
            <a:ext cx="9144003" cy="3991574"/>
          </a:xfrm>
          <a:prstGeom prst="rect">
            <a:avLst/>
          </a:prstGeom>
          <a:noFill/>
          <a:ln>
            <a:noFill/>
          </a:ln>
        </p:spPr>
      </p:pic>
      <p:sp>
        <p:nvSpPr>
          <p:cNvPr id="1829" name="Google Shape;1829;p172"/>
          <p:cNvSpPr txBox="1"/>
          <p:nvPr/>
        </p:nvSpPr>
        <p:spPr>
          <a:xfrm>
            <a:off x="575950" y="3991575"/>
            <a:ext cx="1634100" cy="817200"/>
          </a:xfrm>
          <a:prstGeom prst="rect">
            <a:avLst/>
          </a:prstGeom>
          <a:noFill/>
          <a:ln>
            <a:noFill/>
          </a:ln>
        </p:spPr>
        <p:txBody>
          <a:bodyPr anchor="t" anchorCtr="0" bIns="91425" lIns="91425" rIns="91425" spcFirstLastPara="1" tIns="91425" wrap="square">
            <a:noAutofit/>
          </a:bodyPr>
          <a:lstStyle/>
          <a:p>
            <a:pPr algn="l" indent="0" lvl="0" marL="0" rtl="0">
              <a:spcBef>
                <a:spcPts val="0"/>
              </a:spcBef>
              <a:spcAft>
                <a:spcPts val="0"/>
              </a:spcAft>
              <a:buNone/>
            </a:pPr>
            <a:r>
              <a:rPr lang="en" sz="1500">
                <a:solidFill>
                  <a:schemeClr val="dk2"/>
                </a:solidFill>
                <a:latin typeface="Nunito"/>
                <a:ea typeface="Nunito"/>
                <a:cs typeface="Nunito"/>
                <a:sym typeface="Nunito"/>
              </a:rPr>
              <a:t>All Nodes have either 2 or 0 Children</a:t>
            </a:r>
            <a:endParaRPr sz="1500">
              <a:solidFill>
                <a:schemeClr val="dk2"/>
              </a:solidFill>
              <a:latin typeface="Nunito"/>
              <a:ea typeface="Nunito"/>
              <a:cs typeface="Nunito"/>
              <a:sym typeface="Nunito"/>
            </a:endParaRPr>
          </a:p>
        </p:txBody>
      </p:sp>
      <p:sp>
        <p:nvSpPr>
          <p:cNvPr id="1830" name="Google Shape;1830;p172"/>
          <p:cNvSpPr txBox="1"/>
          <p:nvPr/>
        </p:nvSpPr>
        <p:spPr>
          <a:xfrm>
            <a:off x="2536650" y="3998250"/>
            <a:ext cx="1634100" cy="1031400"/>
          </a:xfrm>
          <a:prstGeom prst="rect">
            <a:avLst/>
          </a:prstGeom>
          <a:noFill/>
          <a:ln>
            <a:noFill/>
          </a:ln>
        </p:spPr>
        <p:txBody>
          <a:bodyPr anchor="t" anchorCtr="0" bIns="91425" lIns="91425" rIns="91425" spcFirstLastPara="1" tIns="91425" wrap="square">
            <a:noAutofit/>
          </a:bodyPr>
          <a:lstStyle/>
          <a:p>
            <a:pPr algn="l" indent="0" lvl="0" marL="0" rtl="0">
              <a:spcBef>
                <a:spcPts val="0"/>
              </a:spcBef>
              <a:spcAft>
                <a:spcPts val="0"/>
              </a:spcAft>
              <a:buNone/>
            </a:pPr>
            <a:r>
              <a:rPr lang="en" sz="1500">
                <a:solidFill>
                  <a:schemeClr val="dk2"/>
                </a:solidFill>
                <a:latin typeface="Nunito"/>
                <a:ea typeface="Nunito"/>
                <a:cs typeface="Nunito"/>
                <a:sym typeface="Nunito"/>
              </a:rPr>
              <a:t>All Levels, except the last one, are completely filled</a:t>
            </a:r>
            <a:endParaRPr sz="1500">
              <a:solidFill>
                <a:schemeClr val="dk2"/>
              </a:solidFill>
              <a:latin typeface="Nunito"/>
              <a:ea typeface="Nunito"/>
              <a:cs typeface="Nunito"/>
              <a:sym typeface="Nunito"/>
            </a:endParaRPr>
          </a:p>
        </p:txBody>
      </p:sp>
      <p:sp>
        <p:nvSpPr>
          <p:cNvPr id="1831" name="Google Shape;1831;p172"/>
          <p:cNvSpPr txBox="1"/>
          <p:nvPr/>
        </p:nvSpPr>
        <p:spPr>
          <a:xfrm>
            <a:off x="4269625" y="3998250"/>
            <a:ext cx="1634100" cy="629700"/>
          </a:xfrm>
          <a:prstGeom prst="rect">
            <a:avLst/>
          </a:prstGeom>
          <a:noFill/>
          <a:ln>
            <a:noFill/>
          </a:ln>
        </p:spPr>
        <p:txBody>
          <a:bodyPr anchor="t" anchorCtr="0" bIns="91425" lIns="91425" rIns="91425" spcFirstLastPara="1" tIns="91425" wrap="square">
            <a:noAutofit/>
          </a:bodyPr>
          <a:lstStyle/>
          <a:p>
            <a:pPr algn="l" indent="0" lvl="0" marL="0" rtl="0">
              <a:spcBef>
                <a:spcPts val="0"/>
              </a:spcBef>
              <a:spcAft>
                <a:spcPts val="0"/>
              </a:spcAft>
              <a:buNone/>
            </a:pPr>
            <a:r>
              <a:rPr lang="en" sz="1500">
                <a:solidFill>
                  <a:schemeClr val="dk2"/>
                </a:solidFill>
                <a:latin typeface="Nunito"/>
                <a:ea typeface="Nunito"/>
                <a:cs typeface="Nunito"/>
                <a:sym typeface="Nunito"/>
              </a:rPr>
              <a:t>Each Parent has only 1 Child</a:t>
            </a:r>
            <a:endParaRPr sz="1500">
              <a:solidFill>
                <a:schemeClr val="dk2"/>
              </a:solidFill>
              <a:latin typeface="Nunito"/>
              <a:ea typeface="Nunito"/>
              <a:cs typeface="Nunito"/>
              <a:sym typeface="Nunito"/>
            </a:endParaRPr>
          </a:p>
        </p:txBody>
      </p:sp>
      <p:sp>
        <p:nvSpPr>
          <p:cNvPr id="1832" name="Google Shape;1832;p172"/>
          <p:cNvSpPr txBox="1"/>
          <p:nvPr/>
        </p:nvSpPr>
        <p:spPr>
          <a:xfrm>
            <a:off x="5815050" y="3884400"/>
            <a:ext cx="1634100" cy="1259100"/>
          </a:xfrm>
          <a:prstGeom prst="rect">
            <a:avLst/>
          </a:prstGeom>
          <a:noFill/>
          <a:ln>
            <a:noFill/>
          </a:ln>
        </p:spPr>
        <p:txBody>
          <a:bodyPr anchor="t" anchorCtr="0" bIns="91425" lIns="91425" rIns="91425" spcFirstLastPara="1" tIns="91425" wrap="square">
            <a:noAutofit/>
          </a:bodyPr>
          <a:lstStyle/>
          <a:p>
            <a:pPr algn="l" indent="0" lvl="0" marL="0" rtl="0">
              <a:spcBef>
                <a:spcPts val="0"/>
              </a:spcBef>
              <a:spcAft>
                <a:spcPts val="0"/>
              </a:spcAft>
              <a:buNone/>
            </a:pPr>
            <a:r>
              <a:rPr lang="en" sz="1500">
                <a:solidFill>
                  <a:schemeClr val="dk2"/>
                </a:solidFill>
                <a:latin typeface="Nunito"/>
                <a:ea typeface="Nunito"/>
                <a:cs typeface="Nunito"/>
                <a:sym typeface="Nunito"/>
              </a:rPr>
              <a:t>All Interior Nodes have 2 Children AND all Leaves are of the same Level</a:t>
            </a:r>
            <a:endParaRPr sz="1500">
              <a:solidFill>
                <a:schemeClr val="dk2"/>
              </a:solidFill>
              <a:latin typeface="Nunito"/>
              <a:ea typeface="Nunito"/>
              <a:cs typeface="Nunito"/>
              <a:sym typeface="Nunito"/>
            </a:endParaRPr>
          </a:p>
        </p:txBody>
      </p:sp>
      <p:sp>
        <p:nvSpPr>
          <p:cNvPr id="1833" name="Google Shape;1833;p172"/>
          <p:cNvSpPr txBox="1"/>
          <p:nvPr/>
        </p:nvSpPr>
        <p:spPr>
          <a:xfrm>
            <a:off x="7509900" y="3884400"/>
            <a:ext cx="1634100" cy="1259100"/>
          </a:xfrm>
          <a:prstGeom prst="rect">
            <a:avLst/>
          </a:prstGeom>
          <a:noFill/>
          <a:ln>
            <a:noFill/>
          </a:ln>
        </p:spPr>
        <p:txBody>
          <a:bodyPr anchor="t" anchorCtr="0" bIns="91425" lIns="91425" rIns="91425" spcFirstLastPara="1" tIns="91425" wrap="square">
            <a:noAutofit/>
          </a:bodyPr>
          <a:lstStyle/>
          <a:p>
            <a:pPr algn="l" indent="0" lvl="0" marL="0" rtl="0">
              <a:spcBef>
                <a:spcPts val="0"/>
              </a:spcBef>
              <a:spcAft>
                <a:spcPts val="0"/>
              </a:spcAft>
              <a:buNone/>
            </a:pPr>
            <a:r>
              <a:rPr lang="en" sz="1500">
                <a:solidFill>
                  <a:schemeClr val="dk2"/>
                </a:solidFill>
                <a:latin typeface="Nunito"/>
                <a:ea typeface="Nunito"/>
                <a:cs typeface="Nunito"/>
                <a:sym typeface="Nunito"/>
              </a:rPr>
              <a:t>Height of Left and Right subtrees differ by no more than 1</a:t>
            </a:r>
            <a:endParaRPr sz="1500">
              <a:solidFill>
                <a:schemeClr val="dk2"/>
              </a:solidFill>
              <a:latin typeface="Nunito"/>
              <a:ea typeface="Nunito"/>
              <a:cs typeface="Nunito"/>
              <a:sym typeface="Nunito"/>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73"/>
          <p:cNvSpPr txBox="1"/>
          <p:nvPr>
            <p:ph type="title"/>
          </p:nvPr>
        </p:nvSpPr>
        <p:spPr>
          <a:xfrm>
            <a:off x="1303800" y="143175"/>
            <a:ext cx="7030500" cy="124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determine Number of Nodes in a </a:t>
            </a:r>
            <a:r>
              <a:rPr lang="en" u="sng"/>
              <a:t>Binary Tree</a:t>
            </a:r>
            <a:endParaRPr u="sng"/>
          </a:p>
        </p:txBody>
      </p:sp>
      <p:sp>
        <p:nvSpPr>
          <p:cNvPr id="1839" name="Google Shape;1839;p173"/>
          <p:cNvSpPr txBox="1"/>
          <p:nvPr>
            <p:ph idx="1" type="body"/>
          </p:nvPr>
        </p:nvSpPr>
        <p:spPr>
          <a:xfrm>
            <a:off x="1303800" y="1300950"/>
            <a:ext cx="7030500" cy="60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Size (S) = Maximum possible number of Nodes in a Tree</a:t>
            </a:r>
            <a:endParaRPr sz="2000"/>
          </a:p>
        </p:txBody>
      </p:sp>
      <p:sp>
        <p:nvSpPr>
          <p:cNvPr id="1840" name="Google Shape;1840;p173"/>
          <p:cNvSpPr txBox="1"/>
          <p:nvPr>
            <p:ph idx="1" type="body"/>
          </p:nvPr>
        </p:nvSpPr>
        <p:spPr>
          <a:xfrm>
            <a:off x="1303800" y="1748025"/>
            <a:ext cx="7030500" cy="1332600"/>
          </a:xfrm>
          <a:prstGeom prst="rect">
            <a:avLst/>
          </a:prstGeom>
        </p:spPr>
        <p:txBody>
          <a:bodyPr anchorCtr="0" anchor="t" bIns="91425" lIns="91425" spcFirstLastPara="1" rIns="91425" wrap="square" tIns="91425">
            <a:normAutofit fontScale="92500" lnSpcReduction="20000"/>
          </a:bodyPr>
          <a:lstStyle/>
          <a:p>
            <a:pPr indent="-346075" lvl="0" marL="457200" rtl="0" algn="l">
              <a:spcBef>
                <a:spcPts val="0"/>
              </a:spcBef>
              <a:spcAft>
                <a:spcPts val="0"/>
              </a:spcAft>
              <a:buSzPct val="100000"/>
              <a:buChar char="●"/>
            </a:pPr>
            <a:r>
              <a:rPr lang="en" sz="2000"/>
              <a:t>Since, in a Binary Tree, all Parents have at most 2 Children, we can determine the maximum amount of Nodes at any given Level (L) to be: 2</a:t>
            </a:r>
            <a:r>
              <a:rPr baseline="30000" lang="en" sz="2000"/>
              <a:t>L-1</a:t>
            </a:r>
            <a:r>
              <a:rPr lang="en" sz="2000"/>
              <a:t> . By extension, we then know  2</a:t>
            </a:r>
            <a:r>
              <a:rPr baseline="30000" lang="en" sz="2000"/>
              <a:t>L</a:t>
            </a:r>
            <a:r>
              <a:rPr lang="en" sz="2000"/>
              <a:t>  will be the maximum amount of Nodes in the whole Tree</a:t>
            </a:r>
            <a:endParaRPr baseline="30000" sz="2000"/>
          </a:p>
        </p:txBody>
      </p:sp>
      <p:sp>
        <p:nvSpPr>
          <p:cNvPr id="1841" name="Google Shape;1841;p173"/>
          <p:cNvSpPr txBox="1"/>
          <p:nvPr>
            <p:ph idx="1" type="body"/>
          </p:nvPr>
        </p:nvSpPr>
        <p:spPr>
          <a:xfrm>
            <a:off x="1303800" y="2980300"/>
            <a:ext cx="7030500" cy="971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However, the first Level of any Tree will always have just 1 Node (Root), Therefore:</a:t>
            </a:r>
            <a:endParaRPr sz="2000"/>
          </a:p>
        </p:txBody>
      </p:sp>
      <p:sp>
        <p:nvSpPr>
          <p:cNvPr id="1842" name="Google Shape;1842;p173"/>
          <p:cNvSpPr txBox="1"/>
          <p:nvPr>
            <p:ph idx="1" type="body"/>
          </p:nvPr>
        </p:nvSpPr>
        <p:spPr>
          <a:xfrm>
            <a:off x="3143175" y="4018375"/>
            <a:ext cx="3067800" cy="776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5000">
                <a:solidFill>
                  <a:srgbClr val="000000"/>
                </a:solidFill>
              </a:rPr>
              <a:t>S = 2</a:t>
            </a:r>
            <a:r>
              <a:rPr baseline="30000" lang="en" sz="5000">
                <a:solidFill>
                  <a:srgbClr val="000000"/>
                </a:solidFill>
              </a:rPr>
              <a:t>L</a:t>
            </a:r>
            <a:r>
              <a:rPr lang="en" sz="5000">
                <a:solidFill>
                  <a:srgbClr val="000000"/>
                </a:solidFill>
              </a:rPr>
              <a:t> - 1</a:t>
            </a:r>
            <a:endParaRPr sz="5000">
              <a:solidFill>
                <a:srgbClr val="000000"/>
              </a:solidFill>
            </a:endParaRPr>
          </a:p>
        </p:txBody>
      </p:sp>
      <p:sp>
        <p:nvSpPr>
          <p:cNvPr id="1843" name="Google Shape;1843;p173"/>
          <p:cNvSpPr txBox="1"/>
          <p:nvPr/>
        </p:nvSpPr>
        <p:spPr>
          <a:xfrm>
            <a:off x="6210975" y="3569625"/>
            <a:ext cx="3000000" cy="196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Nunito"/>
                <a:ea typeface="Nunito"/>
                <a:cs typeface="Nunito"/>
                <a:sym typeface="Nunito"/>
              </a:rPr>
              <a:t>*Note: This formula can also derive number of Nodes of any Subtree as well, as long as you know the Level of your Subtree’s Root (R):</a:t>
            </a:r>
            <a:endParaRPr sz="1300">
              <a:latin typeface="Nunito"/>
              <a:ea typeface="Nunito"/>
              <a:cs typeface="Nunito"/>
              <a:sym typeface="Nunito"/>
            </a:endParaRPr>
          </a:p>
          <a:p>
            <a:pPr indent="0" lvl="0" marL="0" rtl="0" algn="l">
              <a:lnSpc>
                <a:spcPct val="115000"/>
              </a:lnSpc>
              <a:spcBef>
                <a:spcPts val="1200"/>
              </a:spcBef>
              <a:spcAft>
                <a:spcPts val="0"/>
              </a:spcAft>
              <a:buNone/>
            </a:pPr>
            <a:r>
              <a:rPr lang="en" sz="2000">
                <a:latin typeface="Nunito"/>
                <a:ea typeface="Nunito"/>
                <a:cs typeface="Nunito"/>
                <a:sym typeface="Nunito"/>
              </a:rPr>
              <a:t>S = 2</a:t>
            </a:r>
            <a:r>
              <a:rPr baseline="30000" lang="en" sz="2000">
                <a:latin typeface="Nunito"/>
                <a:ea typeface="Nunito"/>
                <a:cs typeface="Nunito"/>
                <a:sym typeface="Nunito"/>
              </a:rPr>
              <a:t>(L-R)+1</a:t>
            </a:r>
            <a:r>
              <a:rPr lang="en" sz="2000">
                <a:latin typeface="Nunito"/>
                <a:ea typeface="Nunito"/>
                <a:cs typeface="Nunito"/>
                <a:sym typeface="Nunito"/>
              </a:rPr>
              <a:t> - 1</a:t>
            </a:r>
            <a:endParaRPr sz="2000">
              <a:latin typeface="Nunito"/>
              <a:ea typeface="Nunito"/>
              <a:cs typeface="Nunito"/>
              <a:sym typeface="Nunito"/>
            </a:endParaRPr>
          </a:p>
          <a:p>
            <a:pPr indent="0" lvl="0" marL="0" rtl="0" algn="l">
              <a:lnSpc>
                <a:spcPct val="115000"/>
              </a:lnSpc>
              <a:spcBef>
                <a:spcPts val="1200"/>
              </a:spcBef>
              <a:spcAft>
                <a:spcPts val="1200"/>
              </a:spcAft>
              <a:buNone/>
            </a:pPr>
            <a:r>
              <a:t/>
            </a:r>
            <a:endParaRPr sz="1300">
              <a:latin typeface="Nunito"/>
              <a:ea typeface="Nunito"/>
              <a:cs typeface="Nunito"/>
              <a:sym typeface="Nunito"/>
            </a:endParaRPr>
          </a:p>
        </p:txBody>
      </p:sp>
      <p:sp>
        <p:nvSpPr>
          <p:cNvPr id="1844" name="Google Shape;1844;p173"/>
          <p:cNvSpPr txBox="1"/>
          <p:nvPr/>
        </p:nvSpPr>
        <p:spPr>
          <a:xfrm>
            <a:off x="0" y="3799725"/>
            <a:ext cx="3670200" cy="173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Nunito"/>
                <a:ea typeface="Nunito"/>
                <a:cs typeface="Nunito"/>
                <a:sym typeface="Nunito"/>
              </a:rPr>
              <a:t>*Note: By extension, since we know max Level = max Height, we can say the maximum possible Height of a Binary Tree is:</a:t>
            </a:r>
            <a:endParaRPr sz="1300">
              <a:latin typeface="Nunito"/>
              <a:ea typeface="Nunito"/>
              <a:cs typeface="Nunito"/>
              <a:sym typeface="Nunito"/>
            </a:endParaRPr>
          </a:p>
          <a:p>
            <a:pPr indent="0" lvl="0" marL="0" rtl="0" algn="l">
              <a:lnSpc>
                <a:spcPct val="115000"/>
              </a:lnSpc>
              <a:spcBef>
                <a:spcPts val="1200"/>
              </a:spcBef>
              <a:spcAft>
                <a:spcPts val="0"/>
              </a:spcAft>
              <a:buNone/>
            </a:pPr>
            <a:r>
              <a:rPr lang="en" sz="2000">
                <a:latin typeface="Nunito"/>
                <a:ea typeface="Nunito"/>
                <a:cs typeface="Nunito"/>
                <a:sym typeface="Nunito"/>
              </a:rPr>
              <a:t>L or max H = log</a:t>
            </a:r>
            <a:r>
              <a:rPr baseline="-25000" lang="en" sz="2000">
                <a:latin typeface="Nunito"/>
                <a:ea typeface="Nunito"/>
                <a:cs typeface="Nunito"/>
                <a:sym typeface="Nunito"/>
              </a:rPr>
              <a:t>2</a:t>
            </a:r>
            <a:r>
              <a:rPr lang="en" sz="2000">
                <a:latin typeface="Nunito"/>
                <a:ea typeface="Nunito"/>
                <a:cs typeface="Nunito"/>
                <a:sym typeface="Nunito"/>
              </a:rPr>
              <a:t>(S+1)</a:t>
            </a:r>
            <a:endParaRPr sz="2000">
              <a:latin typeface="Nunito"/>
              <a:ea typeface="Nunito"/>
              <a:cs typeface="Nunito"/>
              <a:sym typeface="Nunito"/>
            </a:endParaRPr>
          </a:p>
          <a:p>
            <a:pPr indent="0" lvl="0" marL="0" rtl="0" algn="l">
              <a:lnSpc>
                <a:spcPct val="115000"/>
              </a:lnSpc>
              <a:spcBef>
                <a:spcPts val="1200"/>
              </a:spcBef>
              <a:spcAft>
                <a:spcPts val="1200"/>
              </a:spcAft>
              <a:buNone/>
            </a:pPr>
            <a:r>
              <a:t/>
            </a:r>
            <a:endParaRPr sz="13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9"/>
                                        </p:tgtEl>
                                        <p:attrNameLst>
                                          <p:attrName>style.visibility</p:attrName>
                                        </p:attrNameLst>
                                      </p:cBhvr>
                                      <p:to>
                                        <p:strVal val="visible"/>
                                      </p:to>
                                    </p:set>
                                    <p:anim calcmode="lin" valueType="num">
                                      <p:cBhvr additive="base">
                                        <p:cTn dur="1000"/>
                                        <p:tgtEl>
                                          <p:spTgt spid="18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0"/>
                                        </p:tgtEl>
                                        <p:attrNameLst>
                                          <p:attrName>style.visibility</p:attrName>
                                        </p:attrNameLst>
                                      </p:cBhvr>
                                      <p:to>
                                        <p:strVal val="visible"/>
                                      </p:to>
                                    </p:set>
                                    <p:anim calcmode="lin" valueType="num">
                                      <p:cBhvr additive="base">
                                        <p:cTn dur="1000"/>
                                        <p:tgtEl>
                                          <p:spTgt spid="18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1"/>
                                        </p:tgtEl>
                                        <p:attrNameLst>
                                          <p:attrName>style.visibility</p:attrName>
                                        </p:attrNameLst>
                                      </p:cBhvr>
                                      <p:to>
                                        <p:strVal val="visible"/>
                                      </p:to>
                                    </p:set>
                                    <p:anim calcmode="lin" valueType="num">
                                      <p:cBhvr additive="base">
                                        <p:cTn dur="1000"/>
                                        <p:tgtEl>
                                          <p:spTgt spid="18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42"/>
                                        </p:tgtEl>
                                        <p:attrNameLst>
                                          <p:attrName>style.visibility</p:attrName>
                                        </p:attrNameLst>
                                      </p:cBhvr>
                                      <p:to>
                                        <p:strVal val="visible"/>
                                      </p:to>
                                    </p:set>
                                    <p:anim calcmode="lin" valueType="num">
                                      <p:cBhvr additive="base">
                                        <p:cTn dur="1000"/>
                                        <p:tgtEl>
                                          <p:spTgt spid="1842"/>
                                        </p:tgtEl>
                                        <p:attrNameLst>
                                          <p:attrName>ppt_w</p:attrName>
                                        </p:attrNameLst>
                                      </p:cBhvr>
                                      <p:tavLst>
                                        <p:tav fmla="" tm="0">
                                          <p:val>
                                            <p:strVal val="0"/>
                                          </p:val>
                                        </p:tav>
                                        <p:tav fmla="" tm="100000">
                                          <p:val>
                                            <p:strVal val="#ppt_w"/>
                                          </p:val>
                                        </p:tav>
                                      </p:tavLst>
                                    </p:anim>
                                    <p:anim calcmode="lin" valueType="num">
                                      <p:cBhvr additive="base">
                                        <p:cTn dur="1000"/>
                                        <p:tgtEl>
                                          <p:spTgt spid="184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43"/>
                                        </p:tgtEl>
                                        <p:attrNameLst>
                                          <p:attrName>style.visibility</p:attrName>
                                        </p:attrNameLst>
                                      </p:cBhvr>
                                      <p:to>
                                        <p:strVal val="visible"/>
                                      </p:to>
                                    </p:set>
                                    <p:anim calcmode="lin" valueType="num">
                                      <p:cBhvr additive="base">
                                        <p:cTn dur="1000"/>
                                        <p:tgtEl>
                                          <p:spTgt spid="18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44"/>
                                        </p:tgtEl>
                                        <p:attrNameLst>
                                          <p:attrName>style.visibility</p:attrName>
                                        </p:attrNameLst>
                                      </p:cBhvr>
                                      <p:to>
                                        <p:strVal val="visible"/>
                                      </p:to>
                                    </p:set>
                                    <p:anim calcmode="lin" valueType="num">
                                      <p:cBhvr additive="base">
                                        <p:cTn dur="1000"/>
                                        <p:tgtEl>
                                          <p:spTgt spid="18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174"/>
          <p:cNvSpPr txBox="1"/>
          <p:nvPr>
            <p:ph type="title"/>
          </p:nvPr>
        </p:nvSpPr>
        <p:spPr>
          <a:xfrm>
            <a:off x="1303800" y="-23350"/>
            <a:ext cx="7030500" cy="66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Construction of Binary Search Trees</a:t>
            </a:r>
            <a:endParaRPr/>
          </a:p>
        </p:txBody>
      </p:sp>
      <p:sp>
        <p:nvSpPr>
          <p:cNvPr id="1850" name="Google Shape;1850;p174"/>
          <p:cNvSpPr txBox="1"/>
          <p:nvPr>
            <p:ph idx="1" type="body"/>
          </p:nvPr>
        </p:nvSpPr>
        <p:spPr>
          <a:xfrm>
            <a:off x="1303800" y="524400"/>
            <a:ext cx="7030500" cy="956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BSTs are used to store data which can be searched, updated, appended, and deleted</a:t>
            </a:r>
            <a:endParaRPr sz="2000"/>
          </a:p>
        </p:txBody>
      </p:sp>
      <p:sp>
        <p:nvSpPr>
          <p:cNvPr id="1851" name="Google Shape;1851;p174"/>
          <p:cNvSpPr txBox="1"/>
          <p:nvPr>
            <p:ph idx="1" type="body"/>
          </p:nvPr>
        </p:nvSpPr>
        <p:spPr>
          <a:xfrm>
            <a:off x="1303800" y="1253400"/>
            <a:ext cx="7030500" cy="956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Therefore, the structure of a BST is dynamic; always changing</a:t>
            </a:r>
            <a:endParaRPr sz="2000"/>
          </a:p>
        </p:txBody>
      </p:sp>
      <p:sp>
        <p:nvSpPr>
          <p:cNvPr id="1852" name="Google Shape;1852;p174"/>
          <p:cNvSpPr txBox="1"/>
          <p:nvPr>
            <p:ph idx="1" type="body"/>
          </p:nvPr>
        </p:nvSpPr>
        <p:spPr>
          <a:xfrm>
            <a:off x="1303800" y="2035375"/>
            <a:ext cx="7030500" cy="1246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Because of this dynamic behavior, it is easier to implement BSTs as pointer-structures, rather as arrays (which are allocated a static amount of memory)</a:t>
            </a:r>
            <a:endParaRPr sz="2000"/>
          </a:p>
        </p:txBody>
      </p:sp>
      <p:pic>
        <p:nvPicPr>
          <p:cNvPr id="1853" name="Google Shape;1853;p174"/>
          <p:cNvPicPr preferRelativeResize="0"/>
          <p:nvPr/>
        </p:nvPicPr>
        <p:blipFill>
          <a:blip r:embed="rId3">
            <a:alphaModFix/>
          </a:blip>
          <a:stretch>
            <a:fillRect/>
          </a:stretch>
        </p:blipFill>
        <p:spPr>
          <a:xfrm>
            <a:off x="1173050" y="3187800"/>
            <a:ext cx="7038975" cy="184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0"/>
                                        </p:tgtEl>
                                        <p:attrNameLst>
                                          <p:attrName>style.visibility</p:attrName>
                                        </p:attrNameLst>
                                      </p:cBhvr>
                                      <p:to>
                                        <p:strVal val="visible"/>
                                      </p:to>
                                    </p:set>
                                    <p:anim calcmode="lin" valueType="num">
                                      <p:cBhvr additive="base">
                                        <p:cTn dur="1000"/>
                                        <p:tgtEl>
                                          <p:spTgt spid="18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1"/>
                                        </p:tgtEl>
                                        <p:attrNameLst>
                                          <p:attrName>style.visibility</p:attrName>
                                        </p:attrNameLst>
                                      </p:cBhvr>
                                      <p:to>
                                        <p:strVal val="visible"/>
                                      </p:to>
                                    </p:set>
                                    <p:anim calcmode="lin" valueType="num">
                                      <p:cBhvr additive="base">
                                        <p:cTn dur="1"/>
                                        <p:tgtEl>
                                          <p:spTgt spid="18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2"/>
                                        </p:tgtEl>
                                        <p:attrNameLst>
                                          <p:attrName>style.visibility</p:attrName>
                                        </p:attrNameLst>
                                      </p:cBhvr>
                                      <p:to>
                                        <p:strVal val="visible"/>
                                      </p:to>
                                    </p:set>
                                    <p:anim calcmode="lin" valueType="num">
                                      <p:cBhvr additive="base">
                                        <p:cTn dur="1000"/>
                                        <p:tgtEl>
                                          <p:spTgt spid="18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3"/>
                                        </p:tgtEl>
                                        <p:attrNameLst>
                                          <p:attrName>style.visibility</p:attrName>
                                        </p:attrNameLst>
                                      </p:cBhvr>
                                      <p:to>
                                        <p:strVal val="visible"/>
                                      </p:to>
                                    </p:set>
                                    <p:anim calcmode="lin" valueType="num">
                                      <p:cBhvr additive="base">
                                        <p:cTn dur="1000"/>
                                        <p:tgtEl>
                                          <p:spTgt spid="18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75"/>
          <p:cNvSpPr/>
          <p:nvPr/>
        </p:nvSpPr>
        <p:spPr>
          <a:xfrm>
            <a:off x="375050" y="482200"/>
            <a:ext cx="1031400" cy="104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1859" name="Google Shape;1859;p175"/>
          <p:cNvPicPr preferRelativeResize="0"/>
          <p:nvPr/>
        </p:nvPicPr>
        <p:blipFill>
          <a:blip r:embed="rId3">
            <a:alphaModFix/>
          </a:blip>
          <a:stretch>
            <a:fillRect/>
          </a:stretch>
        </p:blipFill>
        <p:spPr>
          <a:xfrm>
            <a:off x="3251" y="0"/>
            <a:ext cx="9143999"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O(n^2)</a:t>
            </a:r>
            <a:endParaRPr/>
          </a:p>
        </p:txBody>
      </p:sp>
      <p:sp>
        <p:nvSpPr>
          <p:cNvPr id="892" name="Google Shape;892;p5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Running time is </a:t>
            </a:r>
            <a:r>
              <a:rPr lang="en" sz="2000"/>
              <a:t>proportional</a:t>
            </a:r>
            <a:r>
              <a:rPr lang="en" sz="2000"/>
              <a:t> to the square of the size input (n)</a:t>
            </a:r>
            <a:endParaRPr sz="2000"/>
          </a:p>
          <a:p>
            <a:pPr indent="-355600" lvl="0" marL="457200" rtl="0" algn="l">
              <a:spcBef>
                <a:spcPts val="0"/>
              </a:spcBef>
              <a:spcAft>
                <a:spcPts val="0"/>
              </a:spcAft>
              <a:buSzPts val="2000"/>
              <a:buChar char="●"/>
            </a:pPr>
            <a:r>
              <a:rPr lang="en" sz="2000"/>
              <a:t>Quadratic</a:t>
            </a:r>
            <a:br>
              <a:rPr lang="en" sz="2000"/>
            </a:b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92"/>
                                        </p:tgtEl>
                                        <p:attrNameLst>
                                          <p:attrName>style.visibility</p:attrName>
                                        </p:attrNameLst>
                                      </p:cBhvr>
                                      <p:to>
                                        <p:strVal val="visible"/>
                                      </p:to>
                                    </p:set>
                                    <p:anim calcmode="lin" valueType="num">
                                      <p:cBhvr additive="base">
                                        <p:cTn dur="1000"/>
                                        <p:tgtEl>
                                          <p:spTgt spid="8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176"/>
          <p:cNvSpPr txBox="1"/>
          <p:nvPr>
            <p:ph type="title"/>
          </p:nvPr>
        </p:nvSpPr>
        <p:spPr>
          <a:xfrm>
            <a:off x="1303800" y="89575"/>
            <a:ext cx="7308900" cy="110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Operation Comparison to other Data Structures (Worst Case)</a:t>
            </a:r>
            <a:endParaRPr/>
          </a:p>
        </p:txBody>
      </p:sp>
      <p:sp>
        <p:nvSpPr>
          <p:cNvPr id="1865" name="Google Shape;1865;p176"/>
          <p:cNvSpPr txBox="1"/>
          <p:nvPr>
            <p:ph idx="1" type="body"/>
          </p:nvPr>
        </p:nvSpPr>
        <p:spPr>
          <a:xfrm>
            <a:off x="352775" y="1743175"/>
            <a:ext cx="2460000" cy="15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Searching: O(n)</a:t>
            </a:r>
            <a:endParaRPr sz="2000"/>
          </a:p>
          <a:p>
            <a:pPr indent="0" lvl="0" marL="0" rtl="0" algn="l">
              <a:spcBef>
                <a:spcPts val="1200"/>
              </a:spcBef>
              <a:spcAft>
                <a:spcPts val="0"/>
              </a:spcAft>
              <a:buNone/>
            </a:pPr>
            <a:r>
              <a:rPr lang="en" sz="2000"/>
              <a:t>Insertion: O(n)</a:t>
            </a:r>
            <a:endParaRPr sz="2000"/>
          </a:p>
          <a:p>
            <a:pPr indent="0" lvl="0" marL="0" rtl="0" algn="l">
              <a:spcBef>
                <a:spcPts val="1200"/>
              </a:spcBef>
              <a:spcAft>
                <a:spcPts val="1200"/>
              </a:spcAft>
              <a:buNone/>
            </a:pPr>
            <a:r>
              <a:rPr lang="en" sz="2000"/>
              <a:t>Removal: O(n)</a:t>
            </a:r>
            <a:endParaRPr sz="2000"/>
          </a:p>
        </p:txBody>
      </p:sp>
      <p:sp>
        <p:nvSpPr>
          <p:cNvPr id="1866" name="Google Shape;1866;p176"/>
          <p:cNvSpPr txBox="1"/>
          <p:nvPr>
            <p:ph type="title"/>
          </p:nvPr>
        </p:nvSpPr>
        <p:spPr>
          <a:xfrm>
            <a:off x="352775" y="1192075"/>
            <a:ext cx="1303200" cy="55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 </a:t>
            </a:r>
            <a:r>
              <a:rPr lang="en" sz="1100"/>
              <a:t>(unsorted)</a:t>
            </a:r>
            <a:endParaRPr sz="1100"/>
          </a:p>
        </p:txBody>
      </p:sp>
      <p:sp>
        <p:nvSpPr>
          <p:cNvPr id="1867" name="Google Shape;1867;p176"/>
          <p:cNvSpPr txBox="1"/>
          <p:nvPr>
            <p:ph idx="1" type="body"/>
          </p:nvPr>
        </p:nvSpPr>
        <p:spPr>
          <a:xfrm>
            <a:off x="3342000" y="1743175"/>
            <a:ext cx="2460000" cy="15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Searching: O(n)</a:t>
            </a:r>
            <a:endParaRPr sz="2000"/>
          </a:p>
          <a:p>
            <a:pPr indent="0" lvl="0" marL="0" rtl="0" algn="l">
              <a:spcBef>
                <a:spcPts val="1200"/>
              </a:spcBef>
              <a:spcAft>
                <a:spcPts val="0"/>
              </a:spcAft>
              <a:buNone/>
            </a:pPr>
            <a:r>
              <a:rPr lang="en" sz="2000"/>
              <a:t>Insertion: O(n)</a:t>
            </a:r>
            <a:endParaRPr sz="2000"/>
          </a:p>
          <a:p>
            <a:pPr indent="0" lvl="0" marL="0" rtl="0" algn="l">
              <a:spcBef>
                <a:spcPts val="1200"/>
              </a:spcBef>
              <a:spcAft>
                <a:spcPts val="1200"/>
              </a:spcAft>
              <a:buNone/>
            </a:pPr>
            <a:r>
              <a:rPr lang="en" sz="2000"/>
              <a:t>Removal: O(n)</a:t>
            </a:r>
            <a:endParaRPr sz="2000"/>
          </a:p>
        </p:txBody>
      </p:sp>
      <p:sp>
        <p:nvSpPr>
          <p:cNvPr id="1868" name="Google Shape;1868;p176"/>
          <p:cNvSpPr txBox="1"/>
          <p:nvPr>
            <p:ph type="title"/>
          </p:nvPr>
        </p:nvSpPr>
        <p:spPr>
          <a:xfrm>
            <a:off x="3342000" y="1192075"/>
            <a:ext cx="2066700" cy="55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Linked List</a:t>
            </a:r>
            <a:endParaRPr/>
          </a:p>
        </p:txBody>
      </p:sp>
      <p:sp>
        <p:nvSpPr>
          <p:cNvPr id="1869" name="Google Shape;1869;p176"/>
          <p:cNvSpPr txBox="1"/>
          <p:nvPr>
            <p:ph idx="1" type="body"/>
          </p:nvPr>
        </p:nvSpPr>
        <p:spPr>
          <a:xfrm>
            <a:off x="6457425" y="1743175"/>
            <a:ext cx="2460000" cy="15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Searching: O(log n)</a:t>
            </a:r>
            <a:endParaRPr sz="2000"/>
          </a:p>
          <a:p>
            <a:pPr indent="0" lvl="0" marL="0" rtl="0" algn="l">
              <a:spcBef>
                <a:spcPts val="1200"/>
              </a:spcBef>
              <a:spcAft>
                <a:spcPts val="0"/>
              </a:spcAft>
              <a:buNone/>
            </a:pPr>
            <a:r>
              <a:rPr lang="en" sz="2000"/>
              <a:t>Insertion: O(log n)</a:t>
            </a:r>
            <a:endParaRPr sz="2000"/>
          </a:p>
          <a:p>
            <a:pPr indent="0" lvl="0" marL="0" rtl="0" algn="l">
              <a:spcBef>
                <a:spcPts val="1200"/>
              </a:spcBef>
              <a:spcAft>
                <a:spcPts val="1200"/>
              </a:spcAft>
              <a:buNone/>
            </a:pPr>
            <a:r>
              <a:rPr lang="en" sz="2000"/>
              <a:t>Removal: O(log n)</a:t>
            </a:r>
            <a:endParaRPr sz="2000"/>
          </a:p>
        </p:txBody>
      </p:sp>
      <p:sp>
        <p:nvSpPr>
          <p:cNvPr id="1870" name="Google Shape;1870;p176"/>
          <p:cNvSpPr txBox="1"/>
          <p:nvPr>
            <p:ph type="title"/>
          </p:nvPr>
        </p:nvSpPr>
        <p:spPr>
          <a:xfrm>
            <a:off x="6457425" y="1192075"/>
            <a:ext cx="2369700" cy="55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Balanced BST</a:t>
            </a:r>
            <a:endParaRPr/>
          </a:p>
        </p:txBody>
      </p:sp>
      <p:pic>
        <p:nvPicPr>
          <p:cNvPr id="1871" name="Google Shape;1871;p176"/>
          <p:cNvPicPr preferRelativeResize="0"/>
          <p:nvPr/>
        </p:nvPicPr>
        <p:blipFill>
          <a:blip r:embed="rId3">
            <a:alphaModFix/>
          </a:blip>
          <a:stretch>
            <a:fillRect/>
          </a:stretch>
        </p:blipFill>
        <p:spPr>
          <a:xfrm>
            <a:off x="84875" y="3316075"/>
            <a:ext cx="2808350" cy="1366250"/>
          </a:xfrm>
          <a:prstGeom prst="rect">
            <a:avLst/>
          </a:prstGeom>
          <a:noFill/>
          <a:ln>
            <a:noFill/>
          </a:ln>
        </p:spPr>
      </p:pic>
      <p:pic>
        <p:nvPicPr>
          <p:cNvPr id="1872" name="Google Shape;1872;p176"/>
          <p:cNvPicPr preferRelativeResize="0"/>
          <p:nvPr/>
        </p:nvPicPr>
        <p:blipFill>
          <a:blip r:embed="rId4">
            <a:alphaModFix/>
          </a:blip>
          <a:stretch>
            <a:fillRect/>
          </a:stretch>
        </p:blipFill>
        <p:spPr>
          <a:xfrm>
            <a:off x="2999112" y="3471150"/>
            <a:ext cx="3291774" cy="1211175"/>
          </a:xfrm>
          <a:prstGeom prst="rect">
            <a:avLst/>
          </a:prstGeom>
          <a:noFill/>
          <a:ln>
            <a:noFill/>
          </a:ln>
        </p:spPr>
      </p:pic>
      <p:pic>
        <p:nvPicPr>
          <p:cNvPr id="1873" name="Google Shape;1873;p176"/>
          <p:cNvPicPr preferRelativeResize="0"/>
          <p:nvPr/>
        </p:nvPicPr>
        <p:blipFill>
          <a:blip r:embed="rId5">
            <a:alphaModFix/>
          </a:blip>
          <a:stretch>
            <a:fillRect/>
          </a:stretch>
        </p:blipFill>
        <p:spPr>
          <a:xfrm>
            <a:off x="6457425" y="3471150"/>
            <a:ext cx="2580675" cy="136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5"/>
                                        </p:tgtEl>
                                        <p:attrNameLst>
                                          <p:attrName>style.visibility</p:attrName>
                                        </p:attrNameLst>
                                      </p:cBhvr>
                                      <p:to>
                                        <p:strVal val="visible"/>
                                      </p:to>
                                    </p:set>
                                    <p:anim calcmode="lin" valueType="num">
                                      <p:cBhvr additive="base">
                                        <p:cTn dur="1000"/>
                                        <p:tgtEl>
                                          <p:spTgt spid="18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66"/>
                                        </p:tgtEl>
                                        <p:attrNameLst>
                                          <p:attrName>style.visibility</p:attrName>
                                        </p:attrNameLst>
                                      </p:cBhvr>
                                      <p:to>
                                        <p:strVal val="visible"/>
                                      </p:to>
                                    </p:set>
                                    <p:anim calcmode="lin" valueType="num">
                                      <p:cBhvr additive="base">
                                        <p:cTn dur="1000"/>
                                        <p:tgtEl>
                                          <p:spTgt spid="18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71"/>
                                        </p:tgtEl>
                                        <p:attrNameLst>
                                          <p:attrName>style.visibility</p:attrName>
                                        </p:attrNameLst>
                                      </p:cBhvr>
                                      <p:to>
                                        <p:strVal val="visible"/>
                                      </p:to>
                                    </p:set>
                                    <p:anim calcmode="lin" valueType="num">
                                      <p:cBhvr additive="base">
                                        <p:cTn dur="1000"/>
                                        <p:tgtEl>
                                          <p:spTgt spid="18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67"/>
                                        </p:tgtEl>
                                        <p:attrNameLst>
                                          <p:attrName>style.visibility</p:attrName>
                                        </p:attrNameLst>
                                      </p:cBhvr>
                                      <p:to>
                                        <p:strVal val="visible"/>
                                      </p:to>
                                    </p:set>
                                    <p:anim calcmode="lin" valueType="num">
                                      <p:cBhvr additive="base">
                                        <p:cTn dur="1000"/>
                                        <p:tgtEl>
                                          <p:spTgt spid="18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68"/>
                                        </p:tgtEl>
                                        <p:attrNameLst>
                                          <p:attrName>style.visibility</p:attrName>
                                        </p:attrNameLst>
                                      </p:cBhvr>
                                      <p:to>
                                        <p:strVal val="visible"/>
                                      </p:to>
                                    </p:set>
                                    <p:anim calcmode="lin" valueType="num">
                                      <p:cBhvr additive="base">
                                        <p:cTn dur="1000"/>
                                        <p:tgtEl>
                                          <p:spTgt spid="18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72"/>
                                        </p:tgtEl>
                                        <p:attrNameLst>
                                          <p:attrName>style.visibility</p:attrName>
                                        </p:attrNameLst>
                                      </p:cBhvr>
                                      <p:to>
                                        <p:strVal val="visible"/>
                                      </p:to>
                                    </p:set>
                                    <p:anim calcmode="lin" valueType="num">
                                      <p:cBhvr additive="base">
                                        <p:cTn dur="1000"/>
                                        <p:tgtEl>
                                          <p:spTgt spid="18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70"/>
                                        </p:tgtEl>
                                        <p:attrNameLst>
                                          <p:attrName>style.visibility</p:attrName>
                                        </p:attrNameLst>
                                      </p:cBhvr>
                                      <p:to>
                                        <p:strVal val="visible"/>
                                      </p:to>
                                    </p:set>
                                    <p:anim calcmode="lin" valueType="num">
                                      <p:cBhvr additive="base">
                                        <p:cTn dur="1000"/>
                                        <p:tgtEl>
                                          <p:spTgt spid="18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69"/>
                                        </p:tgtEl>
                                        <p:attrNameLst>
                                          <p:attrName>style.visibility</p:attrName>
                                        </p:attrNameLst>
                                      </p:cBhvr>
                                      <p:to>
                                        <p:strVal val="visible"/>
                                      </p:to>
                                    </p:set>
                                    <p:anim calcmode="lin" valueType="num">
                                      <p:cBhvr additive="base">
                                        <p:cTn dur="1000"/>
                                        <p:tgtEl>
                                          <p:spTgt spid="18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73"/>
                                        </p:tgtEl>
                                        <p:attrNameLst>
                                          <p:attrName>style.visibility</p:attrName>
                                        </p:attrNameLst>
                                      </p:cBhvr>
                                      <p:to>
                                        <p:strVal val="visible"/>
                                      </p:to>
                                    </p:set>
                                    <p:anim calcmode="lin" valueType="num">
                                      <p:cBhvr additive="base">
                                        <p:cTn dur="1000"/>
                                        <p:tgtEl>
                                          <p:spTgt spid="18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77"/>
          <p:cNvSpPr txBox="1"/>
          <p:nvPr>
            <p:ph type="title"/>
          </p:nvPr>
        </p:nvSpPr>
        <p:spPr>
          <a:xfrm>
            <a:off x="1303800" y="129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Searching in Binary Search Trees</a:t>
            </a:r>
            <a:endParaRPr/>
          </a:p>
        </p:txBody>
      </p:sp>
      <p:sp>
        <p:nvSpPr>
          <p:cNvPr id="1879" name="Google Shape;1879;p177"/>
          <p:cNvSpPr txBox="1"/>
          <p:nvPr>
            <p:ph idx="1" type="body"/>
          </p:nvPr>
        </p:nvSpPr>
        <p:spPr>
          <a:xfrm>
            <a:off x="1303800" y="797950"/>
            <a:ext cx="7030500" cy="943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Searching in a Binary Search Tree is fundamentally similar to Binary Search in a sorted array:</a:t>
            </a:r>
            <a:endParaRPr sz="2000"/>
          </a:p>
        </p:txBody>
      </p:sp>
      <p:sp>
        <p:nvSpPr>
          <p:cNvPr id="1880" name="Google Shape;1880;p177"/>
          <p:cNvSpPr txBox="1"/>
          <p:nvPr>
            <p:ph idx="1" type="body"/>
          </p:nvPr>
        </p:nvSpPr>
        <p:spPr>
          <a:xfrm>
            <a:off x="1303800" y="1928975"/>
            <a:ext cx="7030500" cy="2652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Begin at Root</a:t>
            </a:r>
            <a:endParaRPr sz="2000"/>
          </a:p>
          <a:p>
            <a:pPr indent="-355600" lvl="0" marL="457200" rtl="0" algn="l">
              <a:spcBef>
                <a:spcPts val="0"/>
              </a:spcBef>
              <a:spcAft>
                <a:spcPts val="0"/>
              </a:spcAft>
              <a:buSzPts val="2000"/>
              <a:buAutoNum type="arabicPeriod"/>
            </a:pPr>
            <a:r>
              <a:rPr lang="en" sz="2000"/>
              <a:t>Determine if Target is Less Than/Greater Than the Left or Right Child Nodes</a:t>
            </a:r>
            <a:endParaRPr sz="2000"/>
          </a:p>
          <a:p>
            <a:pPr indent="-355600" lvl="0" marL="457200" rtl="0" algn="l">
              <a:spcBef>
                <a:spcPts val="0"/>
              </a:spcBef>
              <a:spcAft>
                <a:spcPts val="0"/>
              </a:spcAft>
              <a:buSzPts val="2000"/>
              <a:buAutoNum type="arabicPeriod"/>
            </a:pPr>
            <a:r>
              <a:rPr lang="en" sz="2000"/>
              <a:t>Follow the relevant subtree</a:t>
            </a:r>
            <a:endParaRPr sz="2000"/>
          </a:p>
          <a:p>
            <a:pPr indent="-355600" lvl="0" marL="457200" rtl="0" algn="l">
              <a:spcBef>
                <a:spcPts val="0"/>
              </a:spcBef>
              <a:spcAft>
                <a:spcPts val="0"/>
              </a:spcAft>
              <a:buSzPts val="2000"/>
              <a:buAutoNum type="arabicPeriod"/>
            </a:pPr>
            <a:r>
              <a:rPr lang="en" sz="2000"/>
              <a:t>Repeat 2-3 until Target is found</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79"/>
                                        </p:tgtEl>
                                        <p:attrNameLst>
                                          <p:attrName>style.visibility</p:attrName>
                                        </p:attrNameLst>
                                      </p:cBhvr>
                                      <p:to>
                                        <p:strVal val="visible"/>
                                      </p:to>
                                    </p:set>
                                    <p:anim calcmode="lin" valueType="num">
                                      <p:cBhvr additive="base">
                                        <p:cTn dur="1"/>
                                        <p:tgtEl>
                                          <p:spTgt spid="18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0"/>
                                        </p:tgtEl>
                                        <p:attrNameLst>
                                          <p:attrName>style.visibility</p:attrName>
                                        </p:attrNameLst>
                                      </p:cBhvr>
                                      <p:to>
                                        <p:strVal val="visible"/>
                                      </p:to>
                                    </p:set>
                                    <p:anim calcmode="lin" valueType="num">
                                      <p:cBhvr additive="base">
                                        <p:cTn dur="1000"/>
                                        <p:tgtEl>
                                          <p:spTgt spid="18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178"/>
          <p:cNvPicPr preferRelativeResize="0"/>
          <p:nvPr/>
        </p:nvPicPr>
        <p:blipFill rotWithShape="1">
          <a:blip r:embed="rId3">
            <a:alphaModFix/>
          </a:blip>
          <a:srcRect b="27593" l="0" r="0" t="0"/>
          <a:stretch/>
        </p:blipFill>
        <p:spPr>
          <a:xfrm>
            <a:off x="0" y="0"/>
            <a:ext cx="9144000" cy="4366625"/>
          </a:xfrm>
          <a:prstGeom prst="rect">
            <a:avLst/>
          </a:prstGeom>
          <a:noFill/>
          <a:ln>
            <a:noFill/>
          </a:ln>
        </p:spPr>
      </p:pic>
      <p:sp>
        <p:nvSpPr>
          <p:cNvPr id="1886" name="Google Shape;1886;p178"/>
          <p:cNvSpPr txBox="1"/>
          <p:nvPr>
            <p:ph idx="1" type="body"/>
          </p:nvPr>
        </p:nvSpPr>
        <p:spPr>
          <a:xfrm>
            <a:off x="0" y="3978300"/>
            <a:ext cx="9144000" cy="1165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sz="1800">
                <a:solidFill>
                  <a:srgbClr val="000000"/>
                </a:solidFill>
              </a:rPr>
              <a:t>Note! Searching a BST doesn’t </a:t>
            </a:r>
            <a:r>
              <a:rPr i="1" lang="en" sz="1800">
                <a:solidFill>
                  <a:srgbClr val="000000"/>
                </a:solidFill>
              </a:rPr>
              <a:t>necessarily</a:t>
            </a:r>
            <a:r>
              <a:rPr lang="en" sz="1800">
                <a:solidFill>
                  <a:srgbClr val="000000"/>
                </a:solidFill>
              </a:rPr>
              <a:t> use Pre/In/Post order traversal, as this .gif showcases. This is because when a the Target is just </a:t>
            </a:r>
            <a:r>
              <a:rPr i="1" lang="en" sz="1800">
                <a:solidFill>
                  <a:srgbClr val="000000"/>
                </a:solidFill>
              </a:rPr>
              <a:t>some </a:t>
            </a:r>
            <a:r>
              <a:rPr lang="en" sz="1800">
                <a:solidFill>
                  <a:srgbClr val="000000"/>
                </a:solidFill>
              </a:rPr>
              <a:t>value (as opposed to the largest or smallest), we can shimmy our way down the tree in whatever order we need (Note that this .gif goes from the Root to the Right Subtree, which immediately violates all 3 traversal methodologies!)</a:t>
            </a:r>
            <a:endParaRPr sz="18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6"/>
                                        </p:tgtEl>
                                        <p:attrNameLst>
                                          <p:attrName>style.visibility</p:attrName>
                                        </p:attrNameLst>
                                      </p:cBhvr>
                                      <p:to>
                                        <p:strVal val="visible"/>
                                      </p:to>
                                    </p:set>
                                    <p:anim calcmode="lin" valueType="num">
                                      <p:cBhvr additive="base">
                                        <p:cTn dur="1000"/>
                                        <p:tgtEl>
                                          <p:spTgt spid="18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79"/>
          <p:cNvSpPr txBox="1"/>
          <p:nvPr>
            <p:ph type="title"/>
          </p:nvPr>
        </p:nvSpPr>
        <p:spPr>
          <a:xfrm>
            <a:off x="1303800" y="2369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Insertion in Binary Search Trees</a:t>
            </a:r>
            <a:endParaRPr/>
          </a:p>
        </p:txBody>
      </p:sp>
      <p:sp>
        <p:nvSpPr>
          <p:cNvPr id="1892" name="Google Shape;1892;p179"/>
          <p:cNvSpPr txBox="1"/>
          <p:nvPr>
            <p:ph idx="1" type="body"/>
          </p:nvPr>
        </p:nvSpPr>
        <p:spPr>
          <a:xfrm>
            <a:off x="1303800" y="905100"/>
            <a:ext cx="7030500" cy="943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Traversal is the same as in Searching, and so Insertion is similar to Searching:</a:t>
            </a:r>
            <a:endParaRPr sz="2000"/>
          </a:p>
        </p:txBody>
      </p:sp>
      <p:sp>
        <p:nvSpPr>
          <p:cNvPr id="1893" name="Google Shape;1893;p179"/>
          <p:cNvSpPr txBox="1"/>
          <p:nvPr>
            <p:ph idx="1" type="body"/>
          </p:nvPr>
        </p:nvSpPr>
        <p:spPr>
          <a:xfrm>
            <a:off x="1303800" y="1928975"/>
            <a:ext cx="7030500" cy="2652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Begin at Root</a:t>
            </a:r>
            <a:endParaRPr sz="2000"/>
          </a:p>
          <a:p>
            <a:pPr indent="-355600" lvl="0" marL="457200" rtl="0" algn="l">
              <a:spcBef>
                <a:spcPts val="0"/>
              </a:spcBef>
              <a:spcAft>
                <a:spcPts val="0"/>
              </a:spcAft>
              <a:buSzPts val="2000"/>
              <a:buAutoNum type="arabicPeriod"/>
            </a:pPr>
            <a:r>
              <a:rPr lang="en" sz="2000"/>
              <a:t>Determine if Target is Less Than/Greater Than the Left or Right Child Nodes</a:t>
            </a:r>
            <a:endParaRPr sz="2000"/>
          </a:p>
          <a:p>
            <a:pPr indent="-355600" lvl="0" marL="457200" rtl="0" algn="l">
              <a:spcBef>
                <a:spcPts val="0"/>
              </a:spcBef>
              <a:spcAft>
                <a:spcPts val="0"/>
              </a:spcAft>
              <a:buSzPts val="2000"/>
              <a:buAutoNum type="arabicPeriod"/>
            </a:pPr>
            <a:r>
              <a:rPr lang="en" sz="2000"/>
              <a:t>Follow the relevant subtree</a:t>
            </a:r>
            <a:endParaRPr sz="2000"/>
          </a:p>
          <a:p>
            <a:pPr indent="-355600" lvl="0" marL="457200" rtl="0" algn="l">
              <a:spcBef>
                <a:spcPts val="0"/>
              </a:spcBef>
              <a:spcAft>
                <a:spcPts val="0"/>
              </a:spcAft>
              <a:buSzPts val="2000"/>
              <a:buAutoNum type="arabicPeriod"/>
            </a:pPr>
            <a:r>
              <a:rPr lang="en" sz="2000"/>
              <a:t>Repeat 2-3 until you encounter a Leaf </a:t>
            </a:r>
            <a:endParaRPr sz="2000"/>
          </a:p>
          <a:p>
            <a:pPr indent="-355600" lvl="0" marL="457200" rtl="0" algn="l">
              <a:spcBef>
                <a:spcPts val="0"/>
              </a:spcBef>
              <a:spcAft>
                <a:spcPts val="0"/>
              </a:spcAft>
              <a:buSzPts val="2000"/>
              <a:buAutoNum type="arabicPeriod"/>
            </a:pPr>
            <a:r>
              <a:rPr lang="en" sz="2000"/>
              <a:t>Insert Target to beneath the Leaf’s left or right side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2"/>
                                        </p:tgtEl>
                                        <p:attrNameLst>
                                          <p:attrName>style.visibility</p:attrName>
                                        </p:attrNameLst>
                                      </p:cBhvr>
                                      <p:to>
                                        <p:strVal val="visible"/>
                                      </p:to>
                                    </p:set>
                                    <p:anim calcmode="lin" valueType="num">
                                      <p:cBhvr additive="base">
                                        <p:cTn dur="1"/>
                                        <p:tgtEl>
                                          <p:spTgt spid="18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3"/>
                                        </p:tgtEl>
                                        <p:attrNameLst>
                                          <p:attrName>style.visibility</p:attrName>
                                        </p:attrNameLst>
                                      </p:cBhvr>
                                      <p:to>
                                        <p:strVal val="visible"/>
                                      </p:to>
                                    </p:set>
                                    <p:anim calcmode="lin" valueType="num">
                                      <p:cBhvr additive="base">
                                        <p:cTn dur="1000"/>
                                        <p:tgtEl>
                                          <p:spTgt spid="18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pic>
        <p:nvPicPr>
          <p:cNvPr id="1898" name="Google Shape;1898;p180"/>
          <p:cNvPicPr preferRelativeResize="0"/>
          <p:nvPr/>
        </p:nvPicPr>
        <p:blipFill rotWithShape="1">
          <a:blip r:embed="rId3">
            <a:alphaModFix/>
          </a:blip>
          <a:srcRect b="6620" l="0" r="0" t="0"/>
          <a:stretch/>
        </p:blipFill>
        <p:spPr>
          <a:xfrm>
            <a:off x="0" y="0"/>
            <a:ext cx="9144000" cy="47550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81"/>
          <p:cNvSpPr txBox="1"/>
          <p:nvPr>
            <p:ph type="title"/>
          </p:nvPr>
        </p:nvSpPr>
        <p:spPr>
          <a:xfrm>
            <a:off x="1303800" y="0"/>
            <a:ext cx="70305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Deletion in Binary Search Trees</a:t>
            </a:r>
            <a:endParaRPr/>
          </a:p>
        </p:txBody>
      </p:sp>
      <p:sp>
        <p:nvSpPr>
          <p:cNvPr id="1904" name="Google Shape;1904;p181"/>
          <p:cNvSpPr txBox="1"/>
          <p:nvPr>
            <p:ph idx="1" type="body"/>
          </p:nvPr>
        </p:nvSpPr>
        <p:spPr>
          <a:xfrm>
            <a:off x="1303800" y="524050"/>
            <a:ext cx="7030500" cy="962700"/>
          </a:xfrm>
          <a:prstGeom prst="rect">
            <a:avLst/>
          </a:prstGeom>
        </p:spPr>
        <p:txBody>
          <a:bodyPr anchorCtr="0" anchor="t" bIns="91425" lIns="91425" spcFirstLastPara="1" rIns="91425" wrap="square" tIns="91425">
            <a:normAutofit fontScale="85000" lnSpcReduction="20000"/>
          </a:bodyPr>
          <a:lstStyle/>
          <a:p>
            <a:pPr indent="-336550" lvl="0" marL="457200" rtl="0" algn="l">
              <a:spcBef>
                <a:spcPts val="0"/>
              </a:spcBef>
              <a:spcAft>
                <a:spcPts val="0"/>
              </a:spcAft>
              <a:buSzPct val="100000"/>
              <a:buChar char="●"/>
            </a:pPr>
            <a:r>
              <a:rPr lang="en" sz="2000"/>
              <a:t>Traversal is the same as in Searching and Insertion. Fundamentally, removal in pointer-based BSTs is similar to removing Nodes in a Linked List:</a:t>
            </a:r>
            <a:endParaRPr sz="2000"/>
          </a:p>
        </p:txBody>
      </p:sp>
      <p:sp>
        <p:nvSpPr>
          <p:cNvPr id="1905" name="Google Shape;1905;p181"/>
          <p:cNvSpPr txBox="1"/>
          <p:nvPr>
            <p:ph idx="1" type="body"/>
          </p:nvPr>
        </p:nvSpPr>
        <p:spPr>
          <a:xfrm>
            <a:off x="1303800" y="1419975"/>
            <a:ext cx="7030500" cy="37236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AutoNum type="arabicPeriod"/>
            </a:pPr>
            <a:r>
              <a:rPr lang="en" sz="2000"/>
              <a:t>Begin at Root</a:t>
            </a:r>
            <a:endParaRPr sz="2000"/>
          </a:p>
          <a:p>
            <a:pPr indent="-355600" lvl="0" marL="457200" rtl="0" algn="l">
              <a:spcBef>
                <a:spcPts val="0"/>
              </a:spcBef>
              <a:spcAft>
                <a:spcPts val="0"/>
              </a:spcAft>
              <a:buSzPts val="2000"/>
              <a:buAutoNum type="arabicPeriod"/>
            </a:pPr>
            <a:r>
              <a:rPr lang="en" sz="2000"/>
              <a:t>Determine if Target is Less Than/Greater Than the Left or Right Child Nodes</a:t>
            </a:r>
            <a:endParaRPr sz="2000"/>
          </a:p>
          <a:p>
            <a:pPr indent="-355600" lvl="0" marL="457200" rtl="0" algn="l">
              <a:spcBef>
                <a:spcPts val="0"/>
              </a:spcBef>
              <a:spcAft>
                <a:spcPts val="0"/>
              </a:spcAft>
              <a:buSzPts val="2000"/>
              <a:buAutoNum type="arabicPeriod"/>
            </a:pPr>
            <a:r>
              <a:rPr lang="en" sz="2000"/>
              <a:t>Follow the relevant subtree</a:t>
            </a:r>
            <a:endParaRPr sz="2000"/>
          </a:p>
          <a:p>
            <a:pPr indent="-355600" lvl="0" marL="457200" rtl="0" algn="l">
              <a:spcBef>
                <a:spcPts val="0"/>
              </a:spcBef>
              <a:spcAft>
                <a:spcPts val="0"/>
              </a:spcAft>
              <a:buSzPts val="2000"/>
              <a:buAutoNum type="arabicPeriod"/>
            </a:pPr>
            <a:r>
              <a:rPr lang="en" sz="2000"/>
              <a:t>Repeat 2-3 until you encounter the Target Node</a:t>
            </a:r>
            <a:endParaRPr sz="2000"/>
          </a:p>
          <a:p>
            <a:pPr indent="-355600" lvl="1" marL="914400" rtl="0" algn="l">
              <a:spcBef>
                <a:spcPts val="0"/>
              </a:spcBef>
              <a:spcAft>
                <a:spcPts val="0"/>
              </a:spcAft>
              <a:buSzPts val="2000"/>
              <a:buAutoNum type="alphaLcPeriod"/>
            </a:pPr>
            <a:r>
              <a:rPr lang="en" sz="2000"/>
              <a:t>If Target is an Interior Node:</a:t>
            </a:r>
            <a:endParaRPr sz="2000"/>
          </a:p>
          <a:p>
            <a:pPr indent="-355600" lvl="2" marL="1371600" rtl="0" algn="l">
              <a:spcBef>
                <a:spcPts val="0"/>
              </a:spcBef>
              <a:spcAft>
                <a:spcPts val="0"/>
              </a:spcAft>
              <a:buSzPts val="2000"/>
              <a:buAutoNum type="romanLcPeriod"/>
            </a:pPr>
            <a:r>
              <a:rPr lang="en" sz="2000"/>
              <a:t>Swap the values of Target and Target’s Immediate Successor</a:t>
            </a:r>
            <a:endParaRPr sz="2000"/>
          </a:p>
          <a:p>
            <a:pPr indent="-355600" lvl="2" marL="1371600" rtl="0" algn="l">
              <a:spcBef>
                <a:spcPts val="0"/>
              </a:spcBef>
              <a:spcAft>
                <a:spcPts val="0"/>
              </a:spcAft>
              <a:buSzPts val="2000"/>
              <a:buAutoNum type="romanLcPeriod"/>
            </a:pPr>
            <a:r>
              <a:rPr lang="en" sz="2000"/>
              <a:t>Sever the link to Left Child </a:t>
            </a:r>
            <a:endParaRPr sz="2000"/>
          </a:p>
          <a:p>
            <a:pPr indent="-355600" lvl="1" marL="914400" rtl="0" algn="l">
              <a:spcBef>
                <a:spcPts val="0"/>
              </a:spcBef>
              <a:spcAft>
                <a:spcPts val="0"/>
              </a:spcAft>
              <a:buSzPts val="2000"/>
              <a:buAutoNum type="alphaLcPeriod"/>
            </a:pPr>
            <a:r>
              <a:rPr lang="en" sz="2000"/>
              <a:t>If Target is a Leaf:</a:t>
            </a:r>
            <a:endParaRPr sz="2000"/>
          </a:p>
          <a:p>
            <a:pPr indent="-355600" lvl="2" marL="1371600" rtl="0" algn="l">
              <a:spcBef>
                <a:spcPts val="0"/>
              </a:spcBef>
              <a:spcAft>
                <a:spcPts val="0"/>
              </a:spcAft>
              <a:buSzPts val="2000"/>
              <a:buAutoNum type="romanLcPeriod"/>
            </a:pPr>
            <a:r>
              <a:rPr lang="en" sz="2000"/>
              <a:t>Sever that Leaf’s link to its Parent</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04"/>
                                        </p:tgtEl>
                                        <p:attrNameLst>
                                          <p:attrName>style.visibility</p:attrName>
                                        </p:attrNameLst>
                                      </p:cBhvr>
                                      <p:to>
                                        <p:strVal val="visible"/>
                                      </p:to>
                                    </p:set>
                                    <p:anim calcmode="lin" valueType="num">
                                      <p:cBhvr additive="base">
                                        <p:cTn dur="1"/>
                                        <p:tgtEl>
                                          <p:spTgt spid="19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05"/>
                                        </p:tgtEl>
                                        <p:attrNameLst>
                                          <p:attrName>style.visibility</p:attrName>
                                        </p:attrNameLst>
                                      </p:cBhvr>
                                      <p:to>
                                        <p:strVal val="visible"/>
                                      </p:to>
                                    </p:set>
                                    <p:anim calcmode="lin" valueType="num">
                                      <p:cBhvr additive="base">
                                        <p:cTn dur="1000"/>
                                        <p:tgtEl>
                                          <p:spTgt spid="19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pic>
        <p:nvPicPr>
          <p:cNvPr id="1910" name="Google Shape;1910;p182"/>
          <p:cNvPicPr preferRelativeResize="0"/>
          <p:nvPr/>
        </p:nvPicPr>
        <p:blipFill rotWithShape="1">
          <a:blip r:embed="rId3">
            <a:alphaModFix/>
          </a:blip>
          <a:srcRect b="19793" l="3947" r="7532" t="8593"/>
          <a:stretch/>
        </p:blipFill>
        <p:spPr>
          <a:xfrm>
            <a:off x="0" y="0"/>
            <a:ext cx="9144000" cy="514349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pic>
        <p:nvPicPr>
          <p:cNvPr id="1915" name="Google Shape;1915;p18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84"/>
          <p:cNvSpPr txBox="1"/>
          <p:nvPr>
            <p:ph type="title"/>
          </p:nvPr>
        </p:nvSpPr>
        <p:spPr>
          <a:xfrm>
            <a:off x="1303800" y="478025"/>
            <a:ext cx="7030500" cy="82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Valuable Resources:</a:t>
            </a:r>
            <a:endParaRPr/>
          </a:p>
        </p:txBody>
      </p:sp>
      <p:sp>
        <p:nvSpPr>
          <p:cNvPr id="1921" name="Google Shape;1921;p184"/>
          <p:cNvSpPr txBox="1"/>
          <p:nvPr>
            <p:ph idx="1" type="body"/>
          </p:nvPr>
        </p:nvSpPr>
        <p:spPr>
          <a:xfrm>
            <a:off x="1303800" y="1213200"/>
            <a:ext cx="7389300" cy="32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u="sng">
                <a:solidFill>
                  <a:schemeClr val="hlink"/>
                </a:solidFill>
                <a:hlinkClick r:id="rId3"/>
              </a:rPr>
              <a:t>Mathematical Proofs of our Formulas</a:t>
            </a:r>
            <a:endParaRPr sz="2500"/>
          </a:p>
          <a:p>
            <a:pPr indent="0" lvl="0" marL="0" rtl="0" algn="l">
              <a:spcBef>
                <a:spcPts val="1200"/>
              </a:spcBef>
              <a:spcAft>
                <a:spcPts val="0"/>
              </a:spcAft>
              <a:buNone/>
            </a:pPr>
            <a:r>
              <a:rPr lang="en" sz="2500" u="sng">
                <a:solidFill>
                  <a:schemeClr val="hlink"/>
                </a:solidFill>
                <a:hlinkClick r:id="rId4"/>
              </a:rPr>
              <a:t>Binary Tree Review</a:t>
            </a:r>
            <a:endParaRPr sz="2500"/>
          </a:p>
          <a:p>
            <a:pPr indent="0" lvl="0" marL="0" rtl="0" algn="l">
              <a:spcBef>
                <a:spcPts val="1200"/>
              </a:spcBef>
              <a:spcAft>
                <a:spcPts val="0"/>
              </a:spcAft>
              <a:buNone/>
            </a:pPr>
            <a:r>
              <a:rPr lang="en" sz="2500" u="sng">
                <a:solidFill>
                  <a:schemeClr val="hlink"/>
                </a:solidFill>
                <a:hlinkClick r:id="rId5"/>
              </a:rPr>
              <a:t>Binary Search Tree Review</a:t>
            </a:r>
            <a:endParaRPr sz="2500"/>
          </a:p>
          <a:p>
            <a:pPr indent="0" lvl="0" marL="0" rtl="0" algn="l">
              <a:spcBef>
                <a:spcPts val="1200"/>
              </a:spcBef>
              <a:spcAft>
                <a:spcPts val="0"/>
              </a:spcAft>
              <a:buNone/>
            </a:pPr>
            <a:r>
              <a:rPr lang="en" sz="2500" u="sng">
                <a:solidFill>
                  <a:schemeClr val="hlink"/>
                </a:solidFill>
                <a:hlinkClick r:id="rId6"/>
              </a:rPr>
              <a:t>Preorder, Inorder, and Postorder Traversal Review</a:t>
            </a:r>
            <a:endParaRPr sz="2500"/>
          </a:p>
          <a:p>
            <a:pPr indent="0" lvl="0" marL="0" rtl="0" algn="l">
              <a:spcBef>
                <a:spcPts val="1200"/>
              </a:spcBef>
              <a:spcAft>
                <a:spcPts val="0"/>
              </a:spcAft>
              <a:buNone/>
            </a:pPr>
            <a:r>
              <a:rPr lang="en" sz="2500" u="sng">
                <a:solidFill>
                  <a:schemeClr val="hlink"/>
                </a:solidFill>
                <a:hlinkClick r:id="rId7"/>
              </a:rPr>
              <a:t>Deleting a Node with 2 Children</a:t>
            </a:r>
            <a:endParaRPr sz="2500"/>
          </a:p>
          <a:p>
            <a:pPr indent="0" lvl="0" marL="0" rtl="0" algn="l">
              <a:spcBef>
                <a:spcPts val="1200"/>
              </a:spcBef>
              <a:spcAft>
                <a:spcPts val="0"/>
              </a:spcAft>
              <a:buNone/>
            </a:pPr>
            <a:r>
              <a:t/>
            </a:r>
            <a:endParaRPr sz="2500"/>
          </a:p>
          <a:p>
            <a:pPr indent="0" lvl="0" marL="0" rtl="0" algn="l">
              <a:spcBef>
                <a:spcPts val="1200"/>
              </a:spcBef>
              <a:spcAft>
                <a:spcPts val="0"/>
              </a:spcAft>
              <a:buNone/>
            </a:pPr>
            <a:r>
              <a:t/>
            </a:r>
            <a:endParaRPr sz="2500"/>
          </a:p>
          <a:p>
            <a:pPr indent="0" lvl="0" marL="0" rtl="0" algn="l">
              <a:spcBef>
                <a:spcPts val="1200"/>
              </a:spcBef>
              <a:spcAft>
                <a:spcPts val="0"/>
              </a:spcAft>
              <a:buNone/>
            </a:pPr>
            <a:r>
              <a:t/>
            </a:r>
            <a:endParaRPr sz="2500"/>
          </a:p>
          <a:p>
            <a:pPr indent="0" lvl="0" marL="0" rtl="0" algn="l">
              <a:spcBef>
                <a:spcPts val="1200"/>
              </a:spcBef>
              <a:spcAft>
                <a:spcPts val="1200"/>
              </a:spcAft>
              <a:buNone/>
            </a:pPr>
            <a:r>
              <a:t/>
            </a:r>
            <a:endParaRPr sz="25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85"/>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a:t>
            </a:r>
            <a:r>
              <a:rPr lang="en"/>
              <a:t>20</a:t>
            </a:r>
            <a:r>
              <a:rPr lang="en">
                <a:solidFill>
                  <a:srgbClr val="674EA7"/>
                </a:solidFill>
              </a:rPr>
              <a:t>:</a:t>
            </a:r>
            <a:endParaRPr>
              <a:solidFill>
                <a:srgbClr val="674EA7"/>
              </a:solidFill>
            </a:endParaRPr>
          </a:p>
          <a:p>
            <a:pPr indent="0" lvl="0" marL="0" rtl="0" algn="l">
              <a:spcBef>
                <a:spcPts val="0"/>
              </a:spcBef>
              <a:spcAft>
                <a:spcPts val="0"/>
              </a:spcAft>
              <a:buNone/>
            </a:pPr>
            <a:r>
              <a:rPr lang="en">
                <a:solidFill>
                  <a:srgbClr val="674EA7"/>
                </a:solidFill>
              </a:rPr>
              <a:t>The BST Search Problem</a:t>
            </a:r>
            <a:endParaRPr>
              <a:solidFill>
                <a:srgbClr val="674EA7"/>
              </a:solidFill>
            </a:endParaRPr>
          </a:p>
          <a:p>
            <a:pPr indent="0" lvl="0" marL="0" rtl="0" algn="l">
              <a:spcBef>
                <a:spcPts val="0"/>
              </a:spcBef>
              <a:spcAft>
                <a:spcPts val="0"/>
              </a:spcAft>
              <a:buNone/>
            </a:pPr>
            <a:r>
              <a:t/>
            </a:r>
            <a:endParaRPr/>
          </a:p>
        </p:txBody>
      </p:sp>
      <p:sp>
        <p:nvSpPr>
          <p:cNvPr id="1927" name="Google Shape;1927;p185"/>
          <p:cNvSpPr txBox="1"/>
          <p:nvPr>
            <p:ph idx="1" type="body"/>
          </p:nvPr>
        </p:nvSpPr>
        <p:spPr>
          <a:xfrm>
            <a:off x="1303800" y="1062075"/>
            <a:ext cx="7030500" cy="1773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rgbClr val="000000"/>
                </a:solidFill>
              </a:rPr>
              <a:t>You are given the root of a binary search tree (BST) and an integer </a:t>
            </a:r>
            <a:r>
              <a:rPr b="1" lang="en" sz="2000">
                <a:solidFill>
                  <a:srgbClr val="351C75"/>
                </a:solidFill>
              </a:rPr>
              <a:t>target</a:t>
            </a:r>
            <a:r>
              <a:rPr lang="en" sz="2000">
                <a:solidFill>
                  <a:srgbClr val="000000"/>
                </a:solidFill>
              </a:rPr>
              <a:t>. Find the node in the BST that the node's value equals </a:t>
            </a:r>
            <a:r>
              <a:rPr b="1" lang="en" sz="2000">
                <a:solidFill>
                  <a:srgbClr val="351C75"/>
                </a:solidFill>
              </a:rPr>
              <a:t>target</a:t>
            </a:r>
            <a:r>
              <a:rPr lang="en" sz="2000">
                <a:solidFill>
                  <a:srgbClr val="000000"/>
                </a:solidFill>
              </a:rPr>
              <a:t> and return the root of that subtree, if such a node exists</a:t>
            </a:r>
            <a:endParaRPr sz="2000">
              <a:solidFill>
                <a:srgbClr val="000000"/>
              </a:solidFill>
            </a:endParaRPr>
          </a:p>
        </p:txBody>
      </p:sp>
      <p:pic>
        <p:nvPicPr>
          <p:cNvPr descr="Best Easy Medium Hard Royalty-Free Images, Stock Photos &amp; Pictures |  Shutterstock" id="1928" name="Google Shape;1928;p185"/>
          <p:cNvPicPr preferRelativeResize="0"/>
          <p:nvPr/>
        </p:nvPicPr>
        <p:blipFill rotWithShape="1">
          <a:blip r:embed="rId3">
            <a:alphaModFix/>
          </a:blip>
          <a:srcRect b="7280" l="1749" r="68504" t="7271"/>
          <a:stretch/>
        </p:blipFill>
        <p:spPr>
          <a:xfrm>
            <a:off x="7728652" y="0"/>
            <a:ext cx="1415350" cy="999300"/>
          </a:xfrm>
          <a:prstGeom prst="rect">
            <a:avLst/>
          </a:prstGeom>
          <a:noFill/>
          <a:ln>
            <a:noFill/>
          </a:ln>
        </p:spPr>
      </p:pic>
      <p:pic>
        <p:nvPicPr>
          <p:cNvPr id="1929" name="Google Shape;1929;p185"/>
          <p:cNvPicPr preferRelativeResize="0"/>
          <p:nvPr/>
        </p:nvPicPr>
        <p:blipFill>
          <a:blip r:embed="rId4">
            <a:alphaModFix/>
          </a:blip>
          <a:stretch>
            <a:fillRect/>
          </a:stretch>
        </p:blipFill>
        <p:spPr>
          <a:xfrm>
            <a:off x="634600" y="2719075"/>
            <a:ext cx="3167585" cy="2266850"/>
          </a:xfrm>
          <a:prstGeom prst="rect">
            <a:avLst/>
          </a:prstGeom>
          <a:noFill/>
          <a:ln>
            <a:noFill/>
          </a:ln>
        </p:spPr>
      </p:pic>
      <p:sp>
        <p:nvSpPr>
          <p:cNvPr id="1930" name="Google Shape;1930;p185"/>
          <p:cNvSpPr txBox="1"/>
          <p:nvPr/>
        </p:nvSpPr>
        <p:spPr>
          <a:xfrm>
            <a:off x="4572000" y="3224600"/>
            <a:ext cx="4348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Nunito"/>
                <a:ea typeface="Nunito"/>
                <a:cs typeface="Nunito"/>
                <a:sym typeface="Nunito"/>
              </a:rPr>
              <a:t>Input: root = [4,2,7,1,3], target = 2</a:t>
            </a:r>
            <a:endParaRPr sz="2000">
              <a:latin typeface="Nunito"/>
              <a:ea typeface="Nunito"/>
              <a:cs typeface="Nunito"/>
              <a:sym typeface="Nunito"/>
            </a:endParaRPr>
          </a:p>
          <a:p>
            <a:pPr indent="0" lvl="0" marL="0" rtl="0" algn="l">
              <a:spcBef>
                <a:spcPts val="0"/>
              </a:spcBef>
              <a:spcAft>
                <a:spcPts val="0"/>
              </a:spcAft>
              <a:buNone/>
            </a:pPr>
            <a:r>
              <a:rPr lang="en" sz="2000">
                <a:latin typeface="Nunito"/>
                <a:ea typeface="Nunito"/>
                <a:cs typeface="Nunito"/>
                <a:sym typeface="Nunito"/>
              </a:rPr>
              <a:t>Output: [2, 1, 3]</a:t>
            </a:r>
            <a:endParaRPr sz="2000">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O(2^n)</a:t>
            </a:r>
            <a:endParaRPr/>
          </a:p>
        </p:txBody>
      </p:sp>
      <p:sp>
        <p:nvSpPr>
          <p:cNvPr id="898" name="Google Shape;898;p5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Running time increases exponentially in proportion of the input size (n)</a:t>
            </a:r>
            <a:endParaRPr sz="2000"/>
          </a:p>
          <a:p>
            <a:pPr indent="-355600" lvl="0" marL="457200" rtl="0" algn="l">
              <a:spcBef>
                <a:spcPts val="0"/>
              </a:spcBef>
              <a:spcAft>
                <a:spcPts val="0"/>
              </a:spcAft>
              <a:buSzPts val="2000"/>
              <a:buChar char="●"/>
            </a:pPr>
            <a:r>
              <a:rPr lang="en" sz="2000"/>
              <a:t>Exponential</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98"/>
                                        </p:tgtEl>
                                        <p:attrNameLst>
                                          <p:attrName>style.visibility</p:attrName>
                                        </p:attrNameLst>
                                      </p:cBhvr>
                                      <p:to>
                                        <p:strVal val="visible"/>
                                      </p:to>
                                    </p:set>
                                    <p:anim calcmode="lin" valueType="num">
                                      <p:cBhvr additive="base">
                                        <p:cTn dur="1000"/>
                                        <p:tgtEl>
                                          <p:spTgt spid="8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186"/>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a:t>
            </a:r>
            <a:r>
              <a:rPr lang="en"/>
              <a:t>21</a:t>
            </a:r>
            <a:r>
              <a:rPr lang="en">
                <a:solidFill>
                  <a:srgbClr val="674EA7"/>
                </a:solidFill>
              </a:rPr>
              <a:t>:</a:t>
            </a:r>
            <a:endParaRPr>
              <a:solidFill>
                <a:srgbClr val="674EA7"/>
              </a:solidFill>
            </a:endParaRPr>
          </a:p>
          <a:p>
            <a:pPr indent="0" lvl="0" marL="0" rtl="0" algn="l">
              <a:spcBef>
                <a:spcPts val="0"/>
              </a:spcBef>
              <a:spcAft>
                <a:spcPts val="0"/>
              </a:spcAft>
              <a:buNone/>
            </a:pPr>
            <a:r>
              <a:rPr lang="en">
                <a:solidFill>
                  <a:srgbClr val="674EA7"/>
                </a:solidFill>
              </a:rPr>
              <a:t>The BST Insert Problem</a:t>
            </a:r>
            <a:endParaRPr>
              <a:solidFill>
                <a:srgbClr val="674EA7"/>
              </a:solidFill>
            </a:endParaRPr>
          </a:p>
          <a:p>
            <a:pPr indent="0" lvl="0" marL="0" rtl="0" algn="l">
              <a:spcBef>
                <a:spcPts val="0"/>
              </a:spcBef>
              <a:spcAft>
                <a:spcPts val="0"/>
              </a:spcAft>
              <a:buNone/>
            </a:pPr>
            <a:r>
              <a:t/>
            </a:r>
            <a:endParaRPr/>
          </a:p>
        </p:txBody>
      </p:sp>
      <p:sp>
        <p:nvSpPr>
          <p:cNvPr id="1936" name="Google Shape;1936;p186"/>
          <p:cNvSpPr txBox="1"/>
          <p:nvPr>
            <p:ph idx="1" type="body"/>
          </p:nvPr>
        </p:nvSpPr>
        <p:spPr>
          <a:xfrm>
            <a:off x="1303800" y="1423725"/>
            <a:ext cx="7030500" cy="30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62626"/>
                </a:solidFill>
              </a:rPr>
              <a:t>You are given the root node of a binary search tree (BST) and a value to insert into the tree. Return </a:t>
            </a:r>
            <a:r>
              <a:rPr i="1" lang="en" sz="2000">
                <a:solidFill>
                  <a:srgbClr val="262626"/>
                </a:solidFill>
              </a:rPr>
              <a:t>the root node of the BST after the insertion</a:t>
            </a:r>
            <a:r>
              <a:rPr lang="en" sz="2000">
                <a:solidFill>
                  <a:srgbClr val="262626"/>
                </a:solidFill>
              </a:rPr>
              <a:t>. It is guaranteed that the new value does not exist in the original BST. Notice that there may exist multiple valid ways for the insertion, as long as the tree remains a BST after insertion. You can return any of them. (</a:t>
            </a:r>
            <a:r>
              <a:rPr i="1" lang="en" sz="2000">
                <a:solidFill>
                  <a:srgbClr val="262626"/>
                </a:solidFill>
              </a:rPr>
              <a:t>HINT: </a:t>
            </a:r>
            <a:r>
              <a:rPr lang="en" sz="2000">
                <a:solidFill>
                  <a:srgbClr val="262626"/>
                </a:solidFill>
              </a:rPr>
              <a:t>The solution to this problem is merely a slightly edited version of the easy problem’s solution!)</a:t>
            </a:r>
            <a:endParaRPr sz="2000">
              <a:solidFill>
                <a:srgbClr val="262626"/>
              </a:solidFill>
            </a:endParaRPr>
          </a:p>
          <a:p>
            <a:pPr indent="0" lvl="0" marL="0" rtl="0" algn="l">
              <a:spcBef>
                <a:spcPts val="1200"/>
              </a:spcBef>
              <a:spcAft>
                <a:spcPts val="1200"/>
              </a:spcAft>
              <a:buNone/>
            </a:pPr>
            <a:r>
              <a:t/>
            </a:r>
            <a:endParaRPr sz="2000">
              <a:solidFill>
                <a:srgbClr val="000000"/>
              </a:solidFill>
            </a:endParaRPr>
          </a:p>
        </p:txBody>
      </p:sp>
      <p:pic>
        <p:nvPicPr>
          <p:cNvPr descr="Best Easy Medium Hard Royalty-Free Images, Stock Photos &amp; Pictures |  Shutterstock" id="1937" name="Google Shape;1937;p186"/>
          <p:cNvPicPr preferRelativeResize="0"/>
          <p:nvPr/>
        </p:nvPicPr>
        <p:blipFill rotWithShape="1">
          <a:blip r:embed="rId3">
            <a:alphaModFix/>
          </a:blip>
          <a:srcRect b="14554" l="32994" r="31347" t="11453"/>
          <a:stretch/>
        </p:blipFill>
        <p:spPr>
          <a:xfrm>
            <a:off x="7447350" y="0"/>
            <a:ext cx="1696649" cy="8653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87"/>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a:t>
            </a:r>
            <a:r>
              <a:rPr lang="en"/>
              <a:t>21</a:t>
            </a:r>
            <a:r>
              <a:rPr lang="en">
                <a:solidFill>
                  <a:srgbClr val="674EA7"/>
                </a:solidFill>
              </a:rPr>
              <a:t>:</a:t>
            </a:r>
            <a:endParaRPr>
              <a:solidFill>
                <a:srgbClr val="674EA7"/>
              </a:solidFill>
            </a:endParaRPr>
          </a:p>
          <a:p>
            <a:pPr indent="0" lvl="0" marL="0" rtl="0" algn="l">
              <a:spcBef>
                <a:spcPts val="0"/>
              </a:spcBef>
              <a:spcAft>
                <a:spcPts val="0"/>
              </a:spcAft>
              <a:buNone/>
            </a:pPr>
            <a:r>
              <a:rPr lang="en">
                <a:solidFill>
                  <a:srgbClr val="674EA7"/>
                </a:solidFill>
              </a:rPr>
              <a:t>The BST Insert Problem [EXAMPLE]</a:t>
            </a:r>
            <a:endParaRPr>
              <a:solidFill>
                <a:srgbClr val="674EA7"/>
              </a:solidFill>
            </a:endParaRPr>
          </a:p>
          <a:p>
            <a:pPr indent="0" lvl="0" marL="0" rtl="0" algn="l">
              <a:spcBef>
                <a:spcPts val="0"/>
              </a:spcBef>
              <a:spcAft>
                <a:spcPts val="0"/>
              </a:spcAft>
              <a:buNone/>
            </a:pPr>
            <a:r>
              <a:t/>
            </a:r>
            <a:endParaRPr/>
          </a:p>
        </p:txBody>
      </p:sp>
      <p:pic>
        <p:nvPicPr>
          <p:cNvPr descr="Best Easy Medium Hard Royalty-Free Images, Stock Photos &amp; Pictures |  Shutterstock" id="1943" name="Google Shape;1943;p187"/>
          <p:cNvPicPr preferRelativeResize="0"/>
          <p:nvPr/>
        </p:nvPicPr>
        <p:blipFill rotWithShape="1">
          <a:blip r:embed="rId3">
            <a:alphaModFix/>
          </a:blip>
          <a:srcRect b="14554" l="32994" r="31347" t="11453"/>
          <a:stretch/>
        </p:blipFill>
        <p:spPr>
          <a:xfrm>
            <a:off x="7447350" y="0"/>
            <a:ext cx="1696649" cy="865350"/>
          </a:xfrm>
          <a:prstGeom prst="rect">
            <a:avLst/>
          </a:prstGeom>
          <a:noFill/>
          <a:ln>
            <a:noFill/>
          </a:ln>
        </p:spPr>
      </p:pic>
      <p:pic>
        <p:nvPicPr>
          <p:cNvPr id="1944" name="Google Shape;1944;p187"/>
          <p:cNvPicPr preferRelativeResize="0"/>
          <p:nvPr/>
        </p:nvPicPr>
        <p:blipFill>
          <a:blip r:embed="rId4">
            <a:alphaModFix/>
          </a:blip>
          <a:stretch>
            <a:fillRect/>
          </a:stretch>
        </p:blipFill>
        <p:spPr>
          <a:xfrm>
            <a:off x="1303800" y="999300"/>
            <a:ext cx="6814699" cy="1398325"/>
          </a:xfrm>
          <a:prstGeom prst="rect">
            <a:avLst/>
          </a:prstGeom>
          <a:noFill/>
          <a:ln>
            <a:noFill/>
          </a:ln>
        </p:spPr>
      </p:pic>
      <p:sp>
        <p:nvSpPr>
          <p:cNvPr id="1945" name="Google Shape;1945;p187"/>
          <p:cNvSpPr txBox="1"/>
          <p:nvPr/>
        </p:nvSpPr>
        <p:spPr>
          <a:xfrm>
            <a:off x="2453850" y="2397625"/>
            <a:ext cx="423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51C75"/>
                </a:solidFill>
                <a:latin typeface="Nunito"/>
                <a:ea typeface="Nunito"/>
                <a:cs typeface="Nunito"/>
                <a:sym typeface="Nunito"/>
              </a:rPr>
              <a:t>Input</a:t>
            </a:r>
            <a:r>
              <a:rPr lang="en" sz="2000">
                <a:solidFill>
                  <a:srgbClr val="351C75"/>
                </a:solidFill>
                <a:latin typeface="Nunito"/>
                <a:ea typeface="Nunito"/>
                <a:cs typeface="Nunito"/>
                <a:sym typeface="Nunito"/>
              </a:rPr>
              <a:t>: </a:t>
            </a:r>
            <a:r>
              <a:rPr lang="en" sz="2000">
                <a:latin typeface="Nunito"/>
                <a:ea typeface="Nunito"/>
                <a:cs typeface="Nunito"/>
                <a:sym typeface="Nunito"/>
              </a:rPr>
              <a:t>root = [4,2,7,1,3], val = 5</a:t>
            </a:r>
            <a:endParaRPr sz="2000">
              <a:latin typeface="Nunito"/>
              <a:ea typeface="Nunito"/>
              <a:cs typeface="Nunito"/>
              <a:sym typeface="Nunito"/>
            </a:endParaRPr>
          </a:p>
          <a:p>
            <a:pPr indent="0" lvl="0" marL="0" rtl="0" algn="l">
              <a:spcBef>
                <a:spcPts val="0"/>
              </a:spcBef>
              <a:spcAft>
                <a:spcPts val="0"/>
              </a:spcAft>
              <a:buNone/>
            </a:pPr>
            <a:r>
              <a:rPr b="1" lang="en" sz="2000">
                <a:solidFill>
                  <a:srgbClr val="351C75"/>
                </a:solidFill>
                <a:latin typeface="Nunito"/>
                <a:ea typeface="Nunito"/>
                <a:cs typeface="Nunito"/>
                <a:sym typeface="Nunito"/>
              </a:rPr>
              <a:t>Output</a:t>
            </a:r>
            <a:r>
              <a:rPr lang="en" sz="2000">
                <a:solidFill>
                  <a:srgbClr val="351C75"/>
                </a:solidFill>
                <a:latin typeface="Nunito"/>
                <a:ea typeface="Nunito"/>
                <a:cs typeface="Nunito"/>
                <a:sym typeface="Nunito"/>
              </a:rPr>
              <a:t>: </a:t>
            </a:r>
            <a:r>
              <a:rPr lang="en" sz="2000">
                <a:latin typeface="Nunito"/>
                <a:ea typeface="Nunito"/>
                <a:cs typeface="Nunito"/>
                <a:sym typeface="Nunito"/>
              </a:rPr>
              <a:t>[4,2,7,1,3,5]</a:t>
            </a:r>
            <a:endParaRPr sz="2000">
              <a:latin typeface="Nunito"/>
              <a:ea typeface="Nunito"/>
              <a:cs typeface="Nunito"/>
              <a:sym typeface="Nunito"/>
            </a:endParaRPr>
          </a:p>
        </p:txBody>
      </p:sp>
      <p:pic>
        <p:nvPicPr>
          <p:cNvPr id="1946" name="Google Shape;1946;p187"/>
          <p:cNvPicPr preferRelativeResize="0"/>
          <p:nvPr/>
        </p:nvPicPr>
        <p:blipFill>
          <a:blip r:embed="rId5">
            <a:alphaModFix/>
          </a:blip>
          <a:stretch>
            <a:fillRect/>
          </a:stretch>
        </p:blipFill>
        <p:spPr>
          <a:xfrm>
            <a:off x="5300900" y="3159875"/>
            <a:ext cx="2939100" cy="1983625"/>
          </a:xfrm>
          <a:prstGeom prst="rect">
            <a:avLst/>
          </a:prstGeom>
          <a:noFill/>
          <a:ln>
            <a:noFill/>
          </a:ln>
        </p:spPr>
      </p:pic>
      <p:sp>
        <p:nvSpPr>
          <p:cNvPr id="1947" name="Google Shape;1947;p187"/>
          <p:cNvSpPr txBox="1"/>
          <p:nvPr/>
        </p:nvSpPr>
        <p:spPr>
          <a:xfrm>
            <a:off x="1064600" y="3542700"/>
            <a:ext cx="2939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Nunito"/>
                <a:ea typeface="Nunito"/>
                <a:cs typeface="Nunito"/>
                <a:sym typeface="Nunito"/>
              </a:rPr>
              <a:t>This type of Tree is also accepted: </a:t>
            </a:r>
            <a:endParaRPr sz="2000">
              <a:latin typeface="Nunito"/>
              <a:ea typeface="Nunito"/>
              <a:cs typeface="Nunito"/>
              <a:sym typeface="Nunito"/>
            </a:endParaRPr>
          </a:p>
        </p:txBody>
      </p:sp>
      <p:sp>
        <p:nvSpPr>
          <p:cNvPr id="1948" name="Google Shape;1948;p187"/>
          <p:cNvSpPr txBox="1"/>
          <p:nvPr/>
        </p:nvSpPr>
        <p:spPr>
          <a:xfrm>
            <a:off x="1064600" y="4343100"/>
            <a:ext cx="423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51C75"/>
                </a:solidFill>
                <a:latin typeface="Nunito"/>
                <a:ea typeface="Nunito"/>
                <a:cs typeface="Nunito"/>
                <a:sym typeface="Nunito"/>
              </a:rPr>
              <a:t>Input</a:t>
            </a:r>
            <a:r>
              <a:rPr lang="en" sz="2000">
                <a:solidFill>
                  <a:srgbClr val="351C75"/>
                </a:solidFill>
                <a:latin typeface="Nunito"/>
                <a:ea typeface="Nunito"/>
                <a:cs typeface="Nunito"/>
                <a:sym typeface="Nunito"/>
              </a:rPr>
              <a:t>:</a:t>
            </a:r>
            <a:r>
              <a:rPr lang="en" sz="2000">
                <a:latin typeface="Nunito"/>
                <a:ea typeface="Nunito"/>
                <a:cs typeface="Nunito"/>
                <a:sym typeface="Nunito"/>
              </a:rPr>
              <a:t> root = [4,2,7,1,3], val = 5</a:t>
            </a:r>
            <a:endParaRPr sz="2000">
              <a:latin typeface="Nunito"/>
              <a:ea typeface="Nunito"/>
              <a:cs typeface="Nunito"/>
              <a:sym typeface="Nunito"/>
            </a:endParaRPr>
          </a:p>
          <a:p>
            <a:pPr indent="0" lvl="0" marL="0" rtl="0" algn="l">
              <a:spcBef>
                <a:spcPts val="0"/>
              </a:spcBef>
              <a:spcAft>
                <a:spcPts val="0"/>
              </a:spcAft>
              <a:buNone/>
            </a:pPr>
            <a:r>
              <a:rPr b="1" lang="en" sz="2000">
                <a:solidFill>
                  <a:srgbClr val="351C75"/>
                </a:solidFill>
                <a:latin typeface="Nunito"/>
                <a:ea typeface="Nunito"/>
                <a:cs typeface="Nunito"/>
                <a:sym typeface="Nunito"/>
              </a:rPr>
              <a:t>Output</a:t>
            </a:r>
            <a:r>
              <a:rPr lang="en" sz="2000">
                <a:solidFill>
                  <a:srgbClr val="351C75"/>
                </a:solidFill>
                <a:latin typeface="Nunito"/>
                <a:ea typeface="Nunito"/>
                <a:cs typeface="Nunito"/>
                <a:sym typeface="Nunito"/>
              </a:rPr>
              <a:t>: </a:t>
            </a:r>
            <a:r>
              <a:rPr lang="en" sz="2000">
                <a:latin typeface="Nunito"/>
                <a:ea typeface="Nunito"/>
                <a:cs typeface="Nunito"/>
                <a:sym typeface="Nunito"/>
              </a:rPr>
              <a:t>[5,2,7,1,3,4]</a:t>
            </a:r>
            <a:endParaRPr sz="2000">
              <a:latin typeface="Nunito"/>
              <a:ea typeface="Nunito"/>
              <a:cs typeface="Nunito"/>
              <a:sym typeface="Nunito"/>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188"/>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#2</a:t>
            </a:r>
            <a:r>
              <a:rPr lang="en"/>
              <a:t>2</a:t>
            </a:r>
            <a:r>
              <a:rPr lang="en">
                <a:solidFill>
                  <a:srgbClr val="674EA7"/>
                </a:solidFill>
              </a:rPr>
              <a:t>:</a:t>
            </a:r>
            <a:endParaRPr>
              <a:solidFill>
                <a:srgbClr val="674EA7"/>
              </a:solidFill>
            </a:endParaRPr>
          </a:p>
          <a:p>
            <a:pPr indent="0" lvl="0" marL="0" rtl="0" algn="l">
              <a:spcBef>
                <a:spcPts val="0"/>
              </a:spcBef>
              <a:spcAft>
                <a:spcPts val="0"/>
              </a:spcAft>
              <a:buNone/>
            </a:pPr>
            <a:r>
              <a:rPr lang="en">
                <a:solidFill>
                  <a:srgbClr val="674EA7"/>
                </a:solidFill>
              </a:rPr>
              <a:t>The BST Delete Problem</a:t>
            </a:r>
            <a:endParaRPr>
              <a:solidFill>
                <a:srgbClr val="674EA7"/>
              </a:solidFill>
            </a:endParaRPr>
          </a:p>
          <a:p>
            <a:pPr indent="0" lvl="0" marL="0" rtl="0" algn="l">
              <a:spcBef>
                <a:spcPts val="0"/>
              </a:spcBef>
              <a:spcAft>
                <a:spcPts val="0"/>
              </a:spcAft>
              <a:buNone/>
            </a:pPr>
            <a:r>
              <a:t/>
            </a:r>
            <a:endParaRPr/>
          </a:p>
        </p:txBody>
      </p:sp>
      <p:sp>
        <p:nvSpPr>
          <p:cNvPr id="1954" name="Google Shape;1954;p188"/>
          <p:cNvSpPr txBox="1"/>
          <p:nvPr>
            <p:ph idx="1" type="body"/>
          </p:nvPr>
        </p:nvSpPr>
        <p:spPr>
          <a:xfrm>
            <a:off x="1303800" y="1517475"/>
            <a:ext cx="7030500" cy="30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62626"/>
                </a:solidFill>
              </a:rPr>
              <a:t>Given a root node reference of a BST and a key, delete the node with the given key in the BST. Return </a:t>
            </a:r>
            <a:r>
              <a:rPr i="1" lang="en" sz="2000">
                <a:solidFill>
                  <a:srgbClr val="262626"/>
                </a:solidFill>
              </a:rPr>
              <a:t>the root node reference (possibly updated) of the BST</a:t>
            </a:r>
            <a:r>
              <a:rPr lang="en" sz="2000">
                <a:solidFill>
                  <a:srgbClr val="262626"/>
                </a:solidFill>
              </a:rPr>
              <a:t>.</a:t>
            </a:r>
            <a:endParaRPr sz="2000">
              <a:solidFill>
                <a:srgbClr val="262626"/>
              </a:solidFill>
            </a:endParaRPr>
          </a:p>
          <a:p>
            <a:pPr indent="0" lvl="0" marL="0" rtl="0" algn="l">
              <a:spcBef>
                <a:spcPts val="1200"/>
              </a:spcBef>
              <a:spcAft>
                <a:spcPts val="0"/>
              </a:spcAft>
              <a:buNone/>
            </a:pPr>
            <a:r>
              <a:rPr lang="en" sz="2000">
                <a:solidFill>
                  <a:srgbClr val="262626"/>
                </a:solidFill>
              </a:rPr>
              <a:t>Basically, the deletion can be divided into two stages:</a:t>
            </a:r>
            <a:endParaRPr sz="2000">
              <a:solidFill>
                <a:srgbClr val="262626"/>
              </a:solidFill>
            </a:endParaRPr>
          </a:p>
          <a:p>
            <a:pPr indent="-355600" lvl="0" marL="457200" rtl="0" algn="l">
              <a:spcBef>
                <a:spcPts val="1200"/>
              </a:spcBef>
              <a:spcAft>
                <a:spcPts val="0"/>
              </a:spcAft>
              <a:buClr>
                <a:srgbClr val="9900FF"/>
              </a:buClr>
              <a:buSzPts val="2000"/>
              <a:buFont typeface="Nunito"/>
              <a:buAutoNum type="arabicPeriod"/>
            </a:pPr>
            <a:r>
              <a:rPr lang="en" sz="2000">
                <a:solidFill>
                  <a:srgbClr val="262626"/>
                </a:solidFill>
              </a:rPr>
              <a:t>Search for a node to remove.</a:t>
            </a:r>
            <a:endParaRPr sz="2000">
              <a:solidFill>
                <a:srgbClr val="262626"/>
              </a:solidFill>
            </a:endParaRPr>
          </a:p>
          <a:p>
            <a:pPr indent="-355600" lvl="0" marL="457200" rtl="0" algn="l">
              <a:spcBef>
                <a:spcPts val="0"/>
              </a:spcBef>
              <a:spcAft>
                <a:spcPts val="0"/>
              </a:spcAft>
              <a:buClr>
                <a:srgbClr val="9900FF"/>
              </a:buClr>
              <a:buSzPts val="2000"/>
              <a:buFont typeface="Nunito"/>
              <a:buAutoNum type="arabicPeriod"/>
            </a:pPr>
            <a:r>
              <a:rPr lang="en" sz="2000">
                <a:solidFill>
                  <a:srgbClr val="262626"/>
                </a:solidFill>
              </a:rPr>
              <a:t>If the node is found, delete the node.</a:t>
            </a:r>
            <a:endParaRPr sz="2000">
              <a:solidFill>
                <a:srgbClr val="262626"/>
              </a:solidFill>
            </a:endParaRPr>
          </a:p>
          <a:p>
            <a:pPr indent="0" lvl="0" marL="0" rtl="0" algn="l">
              <a:spcBef>
                <a:spcPts val="1200"/>
              </a:spcBef>
              <a:spcAft>
                <a:spcPts val="1200"/>
              </a:spcAft>
              <a:buNone/>
            </a:pPr>
            <a:r>
              <a:t/>
            </a:r>
            <a:endParaRPr sz="2000">
              <a:solidFill>
                <a:srgbClr val="262626"/>
              </a:solidFill>
            </a:endParaRPr>
          </a:p>
        </p:txBody>
      </p:sp>
      <p:pic>
        <p:nvPicPr>
          <p:cNvPr descr="Best Easy Medium Hard Royalty-Free Images, Stock Photos &amp; Pictures |  Shutterstock" id="1955" name="Google Shape;1955;p188"/>
          <p:cNvPicPr preferRelativeResize="0"/>
          <p:nvPr/>
        </p:nvPicPr>
        <p:blipFill rotWithShape="1">
          <a:blip r:embed="rId3">
            <a:alphaModFix/>
          </a:blip>
          <a:srcRect b="14547" l="68562" r="3005" t="12602"/>
          <a:stretch/>
        </p:blipFill>
        <p:spPr>
          <a:xfrm>
            <a:off x="7791150" y="0"/>
            <a:ext cx="1352849" cy="8519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pic>
        <p:nvPicPr>
          <p:cNvPr id="1960" name="Google Shape;1960;p189"/>
          <p:cNvPicPr preferRelativeResize="0"/>
          <p:nvPr/>
        </p:nvPicPr>
        <p:blipFill>
          <a:blip r:embed="rId3">
            <a:alphaModFix/>
          </a:blip>
          <a:stretch>
            <a:fillRect/>
          </a:stretch>
        </p:blipFill>
        <p:spPr>
          <a:xfrm>
            <a:off x="1166275" y="1003900"/>
            <a:ext cx="7168025" cy="2367900"/>
          </a:xfrm>
          <a:prstGeom prst="rect">
            <a:avLst/>
          </a:prstGeom>
          <a:noFill/>
          <a:ln>
            <a:noFill/>
          </a:ln>
        </p:spPr>
      </p:pic>
      <p:sp>
        <p:nvSpPr>
          <p:cNvPr id="1961" name="Google Shape;1961;p189"/>
          <p:cNvSpPr txBox="1"/>
          <p:nvPr>
            <p:ph type="title"/>
          </p:nvPr>
        </p:nvSpPr>
        <p:spPr>
          <a:xfrm>
            <a:off x="1303800" y="627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#2</a:t>
            </a:r>
            <a:r>
              <a:rPr lang="en"/>
              <a:t>2</a:t>
            </a:r>
            <a:r>
              <a:rPr lang="en">
                <a:solidFill>
                  <a:srgbClr val="674EA7"/>
                </a:solidFill>
              </a:rPr>
              <a:t>:</a:t>
            </a:r>
            <a:endParaRPr>
              <a:solidFill>
                <a:srgbClr val="674EA7"/>
              </a:solidFill>
            </a:endParaRPr>
          </a:p>
          <a:p>
            <a:pPr indent="0" lvl="0" marL="0" rtl="0" algn="l">
              <a:spcBef>
                <a:spcPts val="0"/>
              </a:spcBef>
              <a:spcAft>
                <a:spcPts val="0"/>
              </a:spcAft>
              <a:buNone/>
            </a:pPr>
            <a:r>
              <a:rPr lang="en">
                <a:solidFill>
                  <a:srgbClr val="674EA7"/>
                </a:solidFill>
              </a:rPr>
              <a:t>The BST Delete Problem [EXAMPLE]</a:t>
            </a:r>
            <a:endParaRPr>
              <a:solidFill>
                <a:srgbClr val="674EA7"/>
              </a:solidFill>
            </a:endParaRPr>
          </a:p>
          <a:p>
            <a:pPr indent="0" lvl="0" marL="0" rtl="0" algn="l">
              <a:spcBef>
                <a:spcPts val="0"/>
              </a:spcBef>
              <a:spcAft>
                <a:spcPts val="0"/>
              </a:spcAft>
              <a:buNone/>
            </a:pPr>
            <a:r>
              <a:t/>
            </a:r>
            <a:endParaRPr/>
          </a:p>
        </p:txBody>
      </p:sp>
      <p:pic>
        <p:nvPicPr>
          <p:cNvPr descr="Best Easy Medium Hard Royalty-Free Images, Stock Photos &amp; Pictures |  Shutterstock" id="1962" name="Google Shape;1962;p189"/>
          <p:cNvPicPr preferRelativeResize="0"/>
          <p:nvPr/>
        </p:nvPicPr>
        <p:blipFill rotWithShape="1">
          <a:blip r:embed="rId4">
            <a:alphaModFix/>
          </a:blip>
          <a:srcRect b="14547" l="68562" r="3005" t="12602"/>
          <a:stretch/>
        </p:blipFill>
        <p:spPr>
          <a:xfrm>
            <a:off x="7791150" y="0"/>
            <a:ext cx="1352849" cy="851950"/>
          </a:xfrm>
          <a:prstGeom prst="rect">
            <a:avLst/>
          </a:prstGeom>
          <a:noFill/>
          <a:ln>
            <a:noFill/>
          </a:ln>
        </p:spPr>
      </p:pic>
      <p:sp>
        <p:nvSpPr>
          <p:cNvPr id="1963" name="Google Shape;1963;p189"/>
          <p:cNvSpPr txBox="1"/>
          <p:nvPr/>
        </p:nvSpPr>
        <p:spPr>
          <a:xfrm>
            <a:off x="538200" y="3523750"/>
            <a:ext cx="82512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351C75"/>
                </a:solidFill>
              </a:rPr>
              <a:t>Input:</a:t>
            </a:r>
            <a:r>
              <a:rPr lang="en" sz="1700"/>
              <a:t> root = [5,3,6,2,4,null,7], key = 3</a:t>
            </a:r>
            <a:endParaRPr sz="1700"/>
          </a:p>
          <a:p>
            <a:pPr indent="0" lvl="0" marL="0" rtl="0" algn="l">
              <a:spcBef>
                <a:spcPts val="0"/>
              </a:spcBef>
              <a:spcAft>
                <a:spcPts val="0"/>
              </a:spcAft>
              <a:buNone/>
            </a:pPr>
            <a:r>
              <a:rPr b="1" lang="en" sz="1700">
                <a:solidFill>
                  <a:srgbClr val="351C75"/>
                </a:solidFill>
              </a:rPr>
              <a:t>Output:</a:t>
            </a:r>
            <a:r>
              <a:rPr lang="en" sz="1700">
                <a:solidFill>
                  <a:srgbClr val="351C75"/>
                </a:solidFill>
              </a:rPr>
              <a:t> </a:t>
            </a:r>
            <a:r>
              <a:rPr lang="en" sz="1700"/>
              <a:t>[5,4,6,2,null,null,7]</a:t>
            </a:r>
            <a:endParaRPr sz="1700"/>
          </a:p>
          <a:p>
            <a:pPr indent="0" lvl="0" marL="0" rtl="0" algn="l">
              <a:spcBef>
                <a:spcPts val="0"/>
              </a:spcBef>
              <a:spcAft>
                <a:spcPts val="0"/>
              </a:spcAft>
              <a:buNone/>
            </a:pPr>
            <a:r>
              <a:rPr b="1" lang="en" sz="1700">
                <a:solidFill>
                  <a:srgbClr val="351C75"/>
                </a:solidFill>
              </a:rPr>
              <a:t>Explanation:</a:t>
            </a:r>
            <a:r>
              <a:rPr lang="en" sz="1700"/>
              <a:t> Given key to delete is 3. So we find the node with value 3 and delete it. One valid answer is [5,4,6,2,null,null,7], shown in the above BST.</a:t>
            </a:r>
            <a:endParaRPr sz="1700"/>
          </a:p>
          <a:p>
            <a:pPr indent="0" lvl="0" marL="0" rtl="0" algn="l">
              <a:spcBef>
                <a:spcPts val="0"/>
              </a:spcBef>
              <a:spcAft>
                <a:spcPts val="0"/>
              </a:spcAft>
              <a:buNone/>
            </a:pPr>
            <a:r>
              <a:rPr lang="en" sz="1700"/>
              <a:t>Please notice that another valid answer is [5,2,6,null,4,null,7] and it's also accepted.</a:t>
            </a:r>
            <a:endParaRPr sz="17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190"/>
          <p:cNvSpPr txBox="1"/>
          <p:nvPr>
            <p:ph type="title"/>
          </p:nvPr>
        </p:nvSpPr>
        <p:spPr>
          <a:xfrm>
            <a:off x="1303800" y="62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Looking Ahead</a:t>
            </a:r>
            <a:endParaRPr>
              <a:solidFill>
                <a:srgbClr val="674EA7"/>
              </a:solidFill>
            </a:endParaRPr>
          </a:p>
        </p:txBody>
      </p:sp>
      <p:sp>
        <p:nvSpPr>
          <p:cNvPr id="1969" name="Google Shape;1969;p190"/>
          <p:cNvSpPr txBox="1"/>
          <p:nvPr>
            <p:ph idx="1" type="body"/>
          </p:nvPr>
        </p:nvSpPr>
        <p:spPr>
          <a:xfrm>
            <a:off x="1303800" y="57617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a:t>
            </a:r>
            <a:endParaRPr sz="2000"/>
          </a:p>
          <a:p>
            <a:pPr indent="-355600" lvl="0" marL="457200" rtl="0" algn="l">
              <a:spcBef>
                <a:spcPts val="0"/>
              </a:spcBef>
              <a:spcAft>
                <a:spcPts val="0"/>
              </a:spcAft>
              <a:buSzPts val="2000"/>
              <a:buChar char="●"/>
            </a:pPr>
            <a:r>
              <a:rPr lang="en" sz="2000"/>
              <a:t>Tree Month will persist for all of April</a:t>
            </a:r>
            <a:endParaRPr sz="2000"/>
          </a:p>
          <a:p>
            <a:pPr indent="-355600" lvl="0" marL="457200" rtl="0" algn="l">
              <a:spcBef>
                <a:spcPts val="0"/>
              </a:spcBef>
              <a:spcAft>
                <a:spcPts val="0"/>
              </a:spcAft>
              <a:buSzPts val="2000"/>
              <a:buChar char="●"/>
            </a:pPr>
            <a:r>
              <a:rPr lang="en" sz="2000"/>
              <a:t>Next week: Min and Max Heaps</a:t>
            </a:r>
            <a:endParaRPr sz="2000"/>
          </a:p>
          <a:p>
            <a:pPr indent="0" lvl="0" marL="457200" rtl="0" algn="l">
              <a:spcBef>
                <a:spcPts val="1200"/>
              </a:spcBef>
              <a:spcAft>
                <a:spcPts val="1200"/>
              </a:spcAft>
              <a:buNone/>
            </a:pPr>
            <a:r>
              <a:t/>
            </a:r>
            <a:endParaRPr sz="2000"/>
          </a:p>
        </p:txBody>
      </p:sp>
      <p:pic>
        <p:nvPicPr>
          <p:cNvPr id="1970" name="Google Shape;1970;p190"/>
          <p:cNvPicPr preferRelativeResize="0"/>
          <p:nvPr/>
        </p:nvPicPr>
        <p:blipFill>
          <a:blip r:embed="rId3">
            <a:alphaModFix/>
          </a:blip>
          <a:stretch>
            <a:fillRect/>
          </a:stretch>
        </p:blipFill>
        <p:spPr>
          <a:xfrm>
            <a:off x="1047900" y="1897050"/>
            <a:ext cx="6905300" cy="282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69"/>
                                        </p:tgtEl>
                                        <p:attrNameLst>
                                          <p:attrName>style.visibility</p:attrName>
                                        </p:attrNameLst>
                                      </p:cBhvr>
                                      <p:to>
                                        <p:strVal val="visible"/>
                                      </p:to>
                                    </p:set>
                                    <p:anim calcmode="lin" valueType="num">
                                      <p:cBhvr additive="base">
                                        <p:cTn dur="1"/>
                                        <p:tgtEl>
                                          <p:spTgt spid="19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1000"/>
                                        <p:tgtEl>
                                          <p:spTgt spid="1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191"/>
          <p:cNvSpPr txBox="1"/>
          <p:nvPr>
            <p:ph type="ctrTitle"/>
          </p:nvPr>
        </p:nvSpPr>
        <p:spPr>
          <a:xfrm>
            <a:off x="406400" y="1613825"/>
            <a:ext cx="46731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a:p>
            <a:pPr indent="0" lvl="0" marL="0" rtl="0" algn="l">
              <a:spcBef>
                <a:spcPts val="0"/>
              </a:spcBef>
              <a:spcAft>
                <a:spcPts val="0"/>
              </a:spcAft>
              <a:buNone/>
            </a:pPr>
            <a:r>
              <a:rPr i="1" lang="en"/>
              <a:t>Tree Month</a:t>
            </a:r>
            <a:endParaRPr i="1"/>
          </a:p>
        </p:txBody>
      </p:sp>
      <p:sp>
        <p:nvSpPr>
          <p:cNvPr id="1976" name="Google Shape;1976;p191"/>
          <p:cNvSpPr txBox="1"/>
          <p:nvPr>
            <p:ph idx="1" type="subTitle"/>
          </p:nvPr>
        </p:nvSpPr>
        <p:spPr>
          <a:xfrm>
            <a:off x="406400" y="3486725"/>
            <a:ext cx="4255500" cy="1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Week 11: The Heapification Problem &amp; The Heap Operations Problem</a:t>
            </a:r>
            <a:endParaRPr sz="2000"/>
          </a:p>
        </p:txBody>
      </p:sp>
    </p:spTree>
  </p:cSld>
  <p:clrMapOvr>
    <a:masterClrMapping/>
  </p:clrMapOvr>
</p:sld>
</file>

<file path=ppt/slides/slide156.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980" name="Shape 1980"/>
        <p:cNvGrpSpPr/>
        <p:nvPr/>
      </p:nvGrpSpPr>
      <p:grpSpPr>
        <a:xfrm>
          <a:off x="0" y="0"/>
          <a:ext cx="0" cy="0"/>
          <a:chOff x="0" y="0"/>
          <a:chExt cx="0" cy="0"/>
        </a:xfrm>
      </p:grpSpPr>
      <p:sp>
        <p:nvSpPr>
          <p:cNvPr id="1981" name="Google Shape;1981;p192"/>
          <p:cNvSpPr txBox="1"/>
          <p:nvPr>
            <p:ph type="title"/>
          </p:nvPr>
        </p:nvSpPr>
        <p:spPr>
          <a:xfrm>
            <a:off x="1303800" y="598575"/>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t>This week’s Tree Concept:</a:t>
            </a:r>
            <a:endParaRPr/>
          </a:p>
        </p:txBody>
      </p:sp>
      <p:sp>
        <p:nvSpPr>
          <p:cNvPr id="1982" name="Google Shape;1982;p192"/>
          <p:cNvSpPr txBox="1"/>
          <p:nvPr>
            <p:ph idx="1" type="body"/>
          </p:nvPr>
        </p:nvSpPr>
        <p:spPr>
          <a:xfrm>
            <a:off x="3488750" y="1172225"/>
            <a:ext cx="3839700" cy="903300"/>
          </a:xfrm>
          <a:prstGeom prst="rect">
            <a:avLst/>
          </a:prstGeom>
        </p:spPr>
        <p:txBody>
          <a:bodyPr anchor="t" anchorCtr="0" bIns="91425" lIns="91425" rIns="91425" spcFirstLastPara="1" tIns="91425" wrap="square">
            <a:normAutofit/>
          </a:bodyPr>
          <a:lstStyle/>
          <a:p>
            <a:pPr algn="l" indent="0" lvl="0" marL="0" rtl="0">
              <a:spcBef>
                <a:spcPts val="0"/>
              </a:spcBef>
              <a:spcAft>
                <a:spcPts val="1200"/>
              </a:spcAft>
              <a:buNone/>
            </a:pPr>
            <a:r>
              <a:rPr lang="en" sz="3100"/>
              <a:t>Binary Heaps</a:t>
            </a:r>
            <a:endParaRPr sz="3100"/>
          </a:p>
        </p:txBody>
      </p:sp>
      <p:pic>
        <p:nvPicPr>
          <p:cNvPr id="1983" name="Google Shape;1983;p192"/>
          <p:cNvPicPr preferRelativeResize="0"/>
          <p:nvPr/>
        </p:nvPicPr>
        <p:blipFill rotWithShape="1">
          <a:blip r:embed="rId3">
            <a:alphaModFix/>
          </a:blip>
          <a:srcRect b="47"/>
          <a:stretch/>
        </p:blipFill>
        <p:spPr>
          <a:xfrm>
            <a:off x="0" y="1821650"/>
            <a:ext cx="9143998" cy="3321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2"/>
                                        </p:tgtEl>
                                        <p:attrNameLst>
                                          <p:attrName>style.visibility</p:attrName>
                                        </p:attrNameLst>
                                      </p:cBhvr>
                                      <p:to>
                                        <p:strVal val="visible"/>
                                      </p:to>
                                    </p:set>
                                    <p:anim calcmode="lin" valueType="num">
                                      <p:cBhvr additive="base">
                                        <p:cTn dur="1000"/>
                                        <p:tgtEl>
                                          <p:spTgt spid="19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983"/>
                                        </p:tgtEl>
                                        <p:attrNameLst>
                                          <p:attrName>style.visibility</p:attrName>
                                        </p:attrNameLst>
                                      </p:cBhvr>
                                      <p:to>
                                        <p:strVal val="visible"/>
                                      </p:to>
                                    </p:set>
                                    <p:anim calcmode="lin" valueType="num">
                                      <p:cBhvr additive="base">
                                        <p:cTn dur="1000"/>
                                        <p:tgtEl>
                                          <p:spTgt spid="19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193"/>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Heap?</a:t>
            </a:r>
            <a:endParaRPr/>
          </a:p>
        </p:txBody>
      </p:sp>
      <p:sp>
        <p:nvSpPr>
          <p:cNvPr id="1989" name="Google Shape;1989;p193"/>
          <p:cNvSpPr txBox="1"/>
          <p:nvPr>
            <p:ph idx="1" type="body"/>
          </p:nvPr>
        </p:nvSpPr>
        <p:spPr>
          <a:xfrm>
            <a:off x="1303800" y="54347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type of Tree that satisfies Heap Properties</a:t>
            </a:r>
            <a:endParaRPr sz="2000"/>
          </a:p>
        </p:txBody>
      </p:sp>
      <p:sp>
        <p:nvSpPr>
          <p:cNvPr id="1990" name="Google Shape;1990;p193"/>
          <p:cNvSpPr txBox="1"/>
          <p:nvPr>
            <p:ph idx="1" type="body"/>
          </p:nvPr>
        </p:nvSpPr>
        <p:spPr>
          <a:xfrm>
            <a:off x="1303800" y="999309"/>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 most commonly used Heap are Binary Heaps (there are many types of Heaps)</a:t>
            </a:r>
            <a:endParaRPr sz="2000"/>
          </a:p>
        </p:txBody>
      </p:sp>
      <p:sp>
        <p:nvSpPr>
          <p:cNvPr id="1991" name="Google Shape;1991;p193"/>
          <p:cNvSpPr txBox="1"/>
          <p:nvPr>
            <p:ph idx="1" type="body"/>
          </p:nvPr>
        </p:nvSpPr>
        <p:spPr>
          <a:xfrm>
            <a:off x="1303800" y="1799350"/>
            <a:ext cx="7030500" cy="839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Binary Heaps have a left-leaning bias</a:t>
            </a:r>
            <a:endParaRPr sz="2000"/>
          </a:p>
        </p:txBody>
      </p:sp>
      <p:pic>
        <p:nvPicPr>
          <p:cNvPr id="1992" name="Google Shape;1992;p193"/>
          <p:cNvPicPr preferRelativeResize="0"/>
          <p:nvPr/>
        </p:nvPicPr>
        <p:blipFill>
          <a:blip r:embed="rId3">
            <a:alphaModFix/>
          </a:blip>
          <a:stretch>
            <a:fillRect/>
          </a:stretch>
        </p:blipFill>
        <p:spPr>
          <a:xfrm>
            <a:off x="893100" y="2250275"/>
            <a:ext cx="7344525" cy="28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9"/>
                                        </p:tgtEl>
                                        <p:attrNameLst>
                                          <p:attrName>style.visibility</p:attrName>
                                        </p:attrNameLst>
                                      </p:cBhvr>
                                      <p:to>
                                        <p:strVal val="visible"/>
                                      </p:to>
                                    </p:set>
                                    <p:anim calcmode="lin" valueType="num">
                                      <p:cBhvr additive="base">
                                        <p:cTn dur="1000"/>
                                        <p:tgtEl>
                                          <p:spTgt spid="19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90"/>
                                        </p:tgtEl>
                                        <p:attrNameLst>
                                          <p:attrName>style.visibility</p:attrName>
                                        </p:attrNameLst>
                                      </p:cBhvr>
                                      <p:to>
                                        <p:strVal val="visible"/>
                                      </p:to>
                                    </p:set>
                                    <p:anim calcmode="lin" valueType="num">
                                      <p:cBhvr additive="base">
                                        <p:cTn dur="1000"/>
                                        <p:tgtEl>
                                          <p:spTgt spid="19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91"/>
                                        </p:tgtEl>
                                        <p:attrNameLst>
                                          <p:attrName>style.visibility</p:attrName>
                                        </p:attrNameLst>
                                      </p:cBhvr>
                                      <p:to>
                                        <p:strVal val="visible"/>
                                      </p:to>
                                    </p:set>
                                    <p:anim calcmode="lin" valueType="num">
                                      <p:cBhvr additive="base">
                                        <p:cTn dur="1"/>
                                        <p:tgtEl>
                                          <p:spTgt spid="19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92"/>
                                        </p:tgtEl>
                                        <p:attrNameLst>
                                          <p:attrName>style.visibility</p:attrName>
                                        </p:attrNameLst>
                                      </p:cBhvr>
                                      <p:to>
                                        <p:strVal val="visible"/>
                                      </p:to>
                                    </p:set>
                                    <p:anim calcmode="lin" valueType="num">
                                      <p:cBhvr additive="base">
                                        <p:cTn dur="1000"/>
                                        <p:tgtEl>
                                          <p:spTgt spid="19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94"/>
          <p:cNvSpPr txBox="1"/>
          <p:nvPr>
            <p:ph type="title"/>
          </p:nvPr>
        </p:nvSpPr>
        <p:spPr>
          <a:xfrm>
            <a:off x="1303800" y="0"/>
            <a:ext cx="7643700" cy="113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Heap Properties for Binary Min/Max Heaps</a:t>
            </a:r>
            <a:endParaRPr/>
          </a:p>
        </p:txBody>
      </p:sp>
      <p:sp>
        <p:nvSpPr>
          <p:cNvPr id="1998" name="Google Shape;1998;p194"/>
          <p:cNvSpPr txBox="1"/>
          <p:nvPr>
            <p:ph idx="1" type="body"/>
          </p:nvPr>
        </p:nvSpPr>
        <p:spPr>
          <a:xfrm>
            <a:off x="1303800" y="570225"/>
            <a:ext cx="7030500" cy="621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Min and Max Heaps are both Binary Heaps</a:t>
            </a:r>
            <a:endParaRPr sz="2000"/>
          </a:p>
        </p:txBody>
      </p:sp>
      <p:sp>
        <p:nvSpPr>
          <p:cNvPr id="1999" name="Google Shape;1999;p194"/>
          <p:cNvSpPr txBox="1"/>
          <p:nvPr>
            <p:ph idx="1" type="body"/>
          </p:nvPr>
        </p:nvSpPr>
        <p:spPr>
          <a:xfrm>
            <a:off x="1303800" y="1433213"/>
            <a:ext cx="7030500" cy="11370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That means all Levels must be completely filled except the last. However, the last Level must be incomplete in left-to-right order</a:t>
            </a:r>
            <a:endParaRPr sz="2000"/>
          </a:p>
        </p:txBody>
      </p:sp>
      <p:sp>
        <p:nvSpPr>
          <p:cNvPr id="2000" name="Google Shape;2000;p194"/>
          <p:cNvSpPr txBox="1"/>
          <p:nvPr>
            <p:ph idx="1" type="body"/>
          </p:nvPr>
        </p:nvSpPr>
        <p:spPr>
          <a:xfrm>
            <a:off x="1303800" y="965388"/>
            <a:ext cx="7030500" cy="621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Min/Max Heaps must be left-most complete</a:t>
            </a:r>
            <a:endParaRPr sz="2000"/>
          </a:p>
        </p:txBody>
      </p:sp>
      <p:pic>
        <p:nvPicPr>
          <p:cNvPr id="2001" name="Google Shape;2001;p194"/>
          <p:cNvPicPr preferRelativeResize="0"/>
          <p:nvPr/>
        </p:nvPicPr>
        <p:blipFill>
          <a:blip r:embed="rId3">
            <a:alphaModFix/>
          </a:blip>
          <a:stretch>
            <a:fillRect/>
          </a:stretch>
        </p:blipFill>
        <p:spPr>
          <a:xfrm>
            <a:off x="-12" y="2652125"/>
            <a:ext cx="4441975" cy="2491375"/>
          </a:xfrm>
          <a:prstGeom prst="rect">
            <a:avLst/>
          </a:prstGeom>
          <a:noFill/>
          <a:ln>
            <a:noFill/>
          </a:ln>
        </p:spPr>
      </p:pic>
      <p:pic>
        <p:nvPicPr>
          <p:cNvPr id="2002" name="Google Shape;2002;p194"/>
          <p:cNvPicPr preferRelativeResize="0"/>
          <p:nvPr/>
        </p:nvPicPr>
        <p:blipFill>
          <a:blip r:embed="rId4">
            <a:alphaModFix/>
          </a:blip>
          <a:stretch>
            <a:fillRect/>
          </a:stretch>
        </p:blipFill>
        <p:spPr>
          <a:xfrm>
            <a:off x="4685700" y="2652125"/>
            <a:ext cx="4441975" cy="2491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98"/>
                                        </p:tgtEl>
                                        <p:attrNameLst>
                                          <p:attrName>style.visibility</p:attrName>
                                        </p:attrNameLst>
                                      </p:cBhvr>
                                      <p:to>
                                        <p:strVal val="visible"/>
                                      </p:to>
                                    </p:set>
                                    <p:anim calcmode="lin" valueType="num">
                                      <p:cBhvr additive="base">
                                        <p:cTn dur="1000"/>
                                        <p:tgtEl>
                                          <p:spTgt spid="19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00"/>
                                        </p:tgtEl>
                                        <p:attrNameLst>
                                          <p:attrName>style.visibility</p:attrName>
                                        </p:attrNameLst>
                                      </p:cBhvr>
                                      <p:to>
                                        <p:strVal val="visible"/>
                                      </p:to>
                                    </p:set>
                                    <p:anim calcmode="lin" valueType="num">
                                      <p:cBhvr additive="base">
                                        <p:cTn dur="1000"/>
                                        <p:tgtEl>
                                          <p:spTgt spid="20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99"/>
                                        </p:tgtEl>
                                        <p:attrNameLst>
                                          <p:attrName>style.visibility</p:attrName>
                                        </p:attrNameLst>
                                      </p:cBhvr>
                                      <p:to>
                                        <p:strVal val="visible"/>
                                      </p:to>
                                    </p:set>
                                    <p:anim calcmode="lin" valueType="num">
                                      <p:cBhvr additive="base">
                                        <p:cTn dur="1"/>
                                        <p:tgtEl>
                                          <p:spTgt spid="19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02"/>
                                        </p:tgtEl>
                                        <p:attrNameLst>
                                          <p:attrName>style.visibility</p:attrName>
                                        </p:attrNameLst>
                                      </p:cBhvr>
                                      <p:to>
                                        <p:strVal val="visible"/>
                                      </p:to>
                                    </p:set>
                                    <p:anim calcmode="lin" valueType="num">
                                      <p:cBhvr additive="base">
                                        <p:cTn dur="1000"/>
                                        <p:tgtEl>
                                          <p:spTgt spid="20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01"/>
                                        </p:tgtEl>
                                        <p:attrNameLst>
                                          <p:attrName>style.visibility</p:attrName>
                                        </p:attrNameLst>
                                      </p:cBhvr>
                                      <p:to>
                                        <p:strVal val="visible"/>
                                      </p:to>
                                    </p:set>
                                    <p:anim calcmode="lin" valueType="num">
                                      <p:cBhvr additive="base">
                                        <p:cTn dur="1000"/>
                                        <p:tgtEl>
                                          <p:spTgt spid="20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19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08" name="Google Shape;2008;p19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9" name="Google Shape;2009;p195"/>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a:t>
            </a:r>
            <a:endParaRPr/>
          </a:p>
        </p:txBody>
      </p:sp>
      <p:sp>
        <p:nvSpPr>
          <p:cNvPr id="904" name="Google Shape;904;p5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Running time increases fractorially proportional to input size (n)</a:t>
            </a:r>
            <a:endParaRPr sz="2000"/>
          </a:p>
          <a:p>
            <a:pPr indent="-355600" lvl="0" marL="457200" rtl="0" algn="l">
              <a:spcBef>
                <a:spcPts val="0"/>
              </a:spcBef>
              <a:spcAft>
                <a:spcPts val="0"/>
              </a:spcAft>
              <a:buSzPts val="2000"/>
              <a:buChar char="●"/>
            </a:pPr>
            <a:r>
              <a:rPr lang="en" sz="2000"/>
              <a:t>Fractal</a:t>
            </a:r>
            <a:r>
              <a:rPr lang="en" sz="2000"/>
              <a:t>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4"/>
                                        </p:tgtEl>
                                        <p:attrNameLst>
                                          <p:attrName>style.visibility</p:attrName>
                                        </p:attrNameLst>
                                      </p:cBhvr>
                                      <p:to>
                                        <p:strVal val="visible"/>
                                      </p:to>
                                    </p:set>
                                    <p:anim calcmode="lin" valueType="num">
                                      <p:cBhvr additive="base">
                                        <p:cTn dur="1000"/>
                                        <p:tgtEl>
                                          <p:spTgt spid="9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196"/>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Min Heap Properties</a:t>
            </a:r>
            <a:endParaRPr/>
          </a:p>
        </p:txBody>
      </p:sp>
      <p:sp>
        <p:nvSpPr>
          <p:cNvPr id="2015" name="Google Shape;2015;p196"/>
          <p:cNvSpPr txBox="1"/>
          <p:nvPr>
            <p:ph idx="1" type="body"/>
          </p:nvPr>
        </p:nvSpPr>
        <p:spPr>
          <a:xfrm>
            <a:off x="1303800" y="730975"/>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Min Heaps store the smallest values at the top, and the largest values at the bottom</a:t>
            </a:r>
            <a:endParaRPr sz="2000"/>
          </a:p>
        </p:txBody>
      </p:sp>
      <p:sp>
        <p:nvSpPr>
          <p:cNvPr id="2016" name="Google Shape;2016;p196"/>
          <p:cNvSpPr txBox="1"/>
          <p:nvPr>
            <p:ph idx="1" type="body"/>
          </p:nvPr>
        </p:nvSpPr>
        <p:spPr>
          <a:xfrm>
            <a:off x="1303800" y="1431875"/>
            <a:ext cx="7030500" cy="817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Any Parent will always be </a:t>
            </a:r>
            <a:r>
              <a:rPr lang="en" sz="2500">
                <a:solidFill>
                  <a:srgbClr val="002021"/>
                </a:solidFill>
                <a:highlight>
                  <a:srgbClr val="FFFFFF"/>
                </a:highlight>
              </a:rPr>
              <a:t>≤ </a:t>
            </a:r>
            <a:r>
              <a:rPr lang="en" sz="2000">
                <a:solidFill>
                  <a:srgbClr val="002021"/>
                </a:solidFill>
                <a:highlight>
                  <a:srgbClr val="FFFFFF"/>
                </a:highlight>
              </a:rPr>
              <a:t>its Child</a:t>
            </a:r>
            <a:endParaRPr sz="2000"/>
          </a:p>
        </p:txBody>
      </p:sp>
      <p:sp>
        <p:nvSpPr>
          <p:cNvPr id="2017" name="Google Shape;2017;p196"/>
          <p:cNvSpPr txBox="1"/>
          <p:nvPr>
            <p:ph idx="1" type="body"/>
          </p:nvPr>
        </p:nvSpPr>
        <p:spPr>
          <a:xfrm>
            <a:off x="6884700" y="3353025"/>
            <a:ext cx="2259300" cy="81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5000">
                <a:solidFill>
                  <a:srgbClr val="000000"/>
                </a:solidFill>
              </a:rPr>
              <a:t>P </a:t>
            </a:r>
            <a:r>
              <a:rPr b="1" lang="en" sz="5000">
                <a:solidFill>
                  <a:srgbClr val="000000"/>
                </a:solidFill>
                <a:highlight>
                  <a:srgbClr val="FFFFFF"/>
                </a:highlight>
              </a:rPr>
              <a:t>≤ C</a:t>
            </a:r>
            <a:endParaRPr b="1" sz="5000">
              <a:solidFill>
                <a:srgbClr val="000000"/>
              </a:solidFill>
            </a:endParaRPr>
          </a:p>
        </p:txBody>
      </p:sp>
      <p:pic>
        <p:nvPicPr>
          <p:cNvPr id="2018" name="Google Shape;2018;p196"/>
          <p:cNvPicPr preferRelativeResize="0"/>
          <p:nvPr/>
        </p:nvPicPr>
        <p:blipFill>
          <a:blip r:embed="rId3">
            <a:alphaModFix/>
          </a:blip>
          <a:stretch>
            <a:fillRect/>
          </a:stretch>
        </p:blipFill>
        <p:spPr>
          <a:xfrm>
            <a:off x="80375" y="2009175"/>
            <a:ext cx="6710651" cy="305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5"/>
                                        </p:tgtEl>
                                        <p:attrNameLst>
                                          <p:attrName>style.visibility</p:attrName>
                                        </p:attrNameLst>
                                      </p:cBhvr>
                                      <p:to>
                                        <p:strVal val="visible"/>
                                      </p:to>
                                    </p:set>
                                    <p:anim calcmode="lin" valueType="num">
                                      <p:cBhvr additive="base">
                                        <p:cTn dur="1000"/>
                                        <p:tgtEl>
                                          <p:spTgt spid="20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6"/>
                                        </p:tgtEl>
                                        <p:attrNameLst>
                                          <p:attrName>style.visibility</p:attrName>
                                        </p:attrNameLst>
                                      </p:cBhvr>
                                      <p:to>
                                        <p:strVal val="visible"/>
                                      </p:to>
                                    </p:set>
                                    <p:anim calcmode="lin" valueType="num">
                                      <p:cBhvr additive="base">
                                        <p:cTn dur="1000"/>
                                        <p:tgtEl>
                                          <p:spTgt spid="20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18"/>
                                        </p:tgtEl>
                                        <p:attrNameLst>
                                          <p:attrName>style.visibility</p:attrName>
                                        </p:attrNameLst>
                                      </p:cBhvr>
                                      <p:to>
                                        <p:strVal val="visible"/>
                                      </p:to>
                                    </p:set>
                                    <p:anim calcmode="lin" valueType="num">
                                      <p:cBhvr additive="base">
                                        <p:cTn dur="1000"/>
                                        <p:tgtEl>
                                          <p:spTgt spid="20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17"/>
                                        </p:tgtEl>
                                        <p:attrNameLst>
                                          <p:attrName>style.visibility</p:attrName>
                                        </p:attrNameLst>
                                      </p:cBhvr>
                                      <p:to>
                                        <p:strVal val="visible"/>
                                      </p:to>
                                    </p:set>
                                    <p:anim calcmode="lin" valueType="num">
                                      <p:cBhvr additive="base">
                                        <p:cTn dur="1000"/>
                                        <p:tgtEl>
                                          <p:spTgt spid="20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97"/>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Max Heap Properties</a:t>
            </a:r>
            <a:endParaRPr/>
          </a:p>
        </p:txBody>
      </p:sp>
      <p:sp>
        <p:nvSpPr>
          <p:cNvPr id="2024" name="Google Shape;2024;p197"/>
          <p:cNvSpPr txBox="1"/>
          <p:nvPr>
            <p:ph idx="1" type="body"/>
          </p:nvPr>
        </p:nvSpPr>
        <p:spPr>
          <a:xfrm>
            <a:off x="1303800" y="730975"/>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Max Heaps store the largest values at the top, and the smallest values at the bottom</a:t>
            </a:r>
            <a:endParaRPr sz="2000"/>
          </a:p>
        </p:txBody>
      </p:sp>
      <p:sp>
        <p:nvSpPr>
          <p:cNvPr id="2025" name="Google Shape;2025;p197"/>
          <p:cNvSpPr txBox="1"/>
          <p:nvPr>
            <p:ph idx="1" type="body"/>
          </p:nvPr>
        </p:nvSpPr>
        <p:spPr>
          <a:xfrm>
            <a:off x="1303800" y="1431875"/>
            <a:ext cx="7030500" cy="817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Any Parent will always be </a:t>
            </a:r>
            <a:r>
              <a:rPr lang="en" sz="2500">
                <a:solidFill>
                  <a:srgbClr val="400014"/>
                </a:solidFill>
                <a:highlight>
                  <a:srgbClr val="FFFFFF"/>
                </a:highlight>
              </a:rPr>
              <a:t>≥</a:t>
            </a:r>
            <a:r>
              <a:rPr lang="en" sz="2500">
                <a:solidFill>
                  <a:srgbClr val="002021"/>
                </a:solidFill>
                <a:highlight>
                  <a:srgbClr val="FFFFFF"/>
                </a:highlight>
              </a:rPr>
              <a:t> </a:t>
            </a:r>
            <a:r>
              <a:rPr lang="en" sz="2000">
                <a:solidFill>
                  <a:srgbClr val="002021"/>
                </a:solidFill>
                <a:highlight>
                  <a:srgbClr val="FFFFFF"/>
                </a:highlight>
              </a:rPr>
              <a:t>its Child</a:t>
            </a:r>
            <a:endParaRPr sz="2000"/>
          </a:p>
        </p:txBody>
      </p:sp>
      <p:sp>
        <p:nvSpPr>
          <p:cNvPr id="2026" name="Google Shape;2026;p197"/>
          <p:cNvSpPr txBox="1"/>
          <p:nvPr>
            <p:ph idx="1" type="body"/>
          </p:nvPr>
        </p:nvSpPr>
        <p:spPr>
          <a:xfrm>
            <a:off x="6884700" y="3353025"/>
            <a:ext cx="2259300" cy="81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5000">
                <a:solidFill>
                  <a:srgbClr val="000000"/>
                </a:solidFill>
              </a:rPr>
              <a:t>P </a:t>
            </a:r>
            <a:r>
              <a:rPr b="1" lang="en" sz="5000">
                <a:solidFill>
                  <a:srgbClr val="000000"/>
                </a:solidFill>
                <a:highlight>
                  <a:srgbClr val="FFFFFF"/>
                </a:highlight>
              </a:rPr>
              <a:t>≥ C</a:t>
            </a:r>
            <a:endParaRPr b="1" sz="5000">
              <a:solidFill>
                <a:srgbClr val="000000"/>
              </a:solidFill>
            </a:endParaRPr>
          </a:p>
        </p:txBody>
      </p:sp>
      <p:pic>
        <p:nvPicPr>
          <p:cNvPr id="2027" name="Google Shape;2027;p197"/>
          <p:cNvPicPr preferRelativeResize="0"/>
          <p:nvPr/>
        </p:nvPicPr>
        <p:blipFill rotWithShape="1">
          <a:blip r:embed="rId3">
            <a:alphaModFix/>
          </a:blip>
          <a:srcRect b="16359" l="13769" r="12079" t="0"/>
          <a:stretch/>
        </p:blipFill>
        <p:spPr>
          <a:xfrm>
            <a:off x="486500" y="2035975"/>
            <a:ext cx="5632700" cy="310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24"/>
                                        </p:tgtEl>
                                        <p:attrNameLst>
                                          <p:attrName>style.visibility</p:attrName>
                                        </p:attrNameLst>
                                      </p:cBhvr>
                                      <p:to>
                                        <p:strVal val="visible"/>
                                      </p:to>
                                    </p:set>
                                    <p:anim calcmode="lin" valueType="num">
                                      <p:cBhvr additive="base">
                                        <p:cTn dur="1000"/>
                                        <p:tgtEl>
                                          <p:spTgt spid="20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25"/>
                                        </p:tgtEl>
                                        <p:attrNameLst>
                                          <p:attrName>style.visibility</p:attrName>
                                        </p:attrNameLst>
                                      </p:cBhvr>
                                      <p:to>
                                        <p:strVal val="visible"/>
                                      </p:to>
                                    </p:set>
                                    <p:anim calcmode="lin" valueType="num">
                                      <p:cBhvr additive="base">
                                        <p:cTn dur="1"/>
                                        <p:tgtEl>
                                          <p:spTgt spid="20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27"/>
                                        </p:tgtEl>
                                        <p:attrNameLst>
                                          <p:attrName>style.visibility</p:attrName>
                                        </p:attrNameLst>
                                      </p:cBhvr>
                                      <p:to>
                                        <p:strVal val="visible"/>
                                      </p:to>
                                    </p:set>
                                    <p:anim calcmode="lin" valueType="num">
                                      <p:cBhvr additive="base">
                                        <p:cTn dur="1"/>
                                        <p:tgtEl>
                                          <p:spTgt spid="20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26"/>
                                        </p:tgtEl>
                                        <p:attrNameLst>
                                          <p:attrName>style.visibility</p:attrName>
                                        </p:attrNameLst>
                                      </p:cBhvr>
                                      <p:to>
                                        <p:strVal val="visible"/>
                                      </p:to>
                                    </p:set>
                                    <p:anim calcmode="lin" valueType="num">
                                      <p:cBhvr additive="base">
                                        <p:cTn dur="1000"/>
                                        <p:tgtEl>
                                          <p:spTgt spid="20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pic>
        <p:nvPicPr>
          <p:cNvPr id="2032" name="Google Shape;2032;p198"/>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199"/>
          <p:cNvSpPr txBox="1"/>
          <p:nvPr>
            <p:ph type="title"/>
          </p:nvPr>
        </p:nvSpPr>
        <p:spPr>
          <a:xfrm>
            <a:off x="1303800" y="53600"/>
            <a:ext cx="7030500" cy="159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 Complexity of getting the largest/smallest value in a Min/Max Heap</a:t>
            </a:r>
            <a:endParaRPr/>
          </a:p>
        </p:txBody>
      </p:sp>
      <p:sp>
        <p:nvSpPr>
          <p:cNvPr id="2038" name="Google Shape;2038;p199"/>
          <p:cNvSpPr txBox="1"/>
          <p:nvPr>
            <p:ph idx="1" type="body"/>
          </p:nvPr>
        </p:nvSpPr>
        <p:spPr>
          <a:xfrm>
            <a:off x="1303800" y="1440900"/>
            <a:ext cx="7030500" cy="1318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Since Binary Heaps are organized by value, the time complexity of getting the smallest or largest value is either O(n) or O(1), depending on the Heap</a:t>
            </a:r>
            <a:endParaRPr sz="2000"/>
          </a:p>
        </p:txBody>
      </p:sp>
      <p:graphicFrame>
        <p:nvGraphicFramePr>
          <p:cNvPr id="2039" name="Google Shape;2039;p199"/>
          <p:cNvGraphicFramePr/>
          <p:nvPr/>
        </p:nvGraphicFramePr>
        <p:xfrm>
          <a:off x="450200" y="2665625"/>
          <a:ext cx="3000000" cy="3000000"/>
        </p:xfrm>
        <a:graphic>
          <a:graphicData uri="http://schemas.openxmlformats.org/drawingml/2006/table">
            <a:tbl>
              <a:tblPr>
                <a:noFill/>
                <a:tableStyleId>{B6B3FE25-760D-44EA-9A12-18B746969A61}</a:tableStyleId>
              </a:tblPr>
              <a:tblGrid>
                <a:gridCol w="2721075"/>
                <a:gridCol w="2721075"/>
                <a:gridCol w="2721075"/>
              </a:tblGrid>
              <a:tr h="805175">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rPr lang="en" sz="2000"/>
                        <a:t>Find Largest Value</a:t>
                      </a:r>
                      <a:endParaRPr sz="2000"/>
                    </a:p>
                  </a:txBody>
                  <a:tcPr marT="91425" marB="91425" marR="91425" marL="91425"/>
                </a:tc>
                <a:tc>
                  <a:txBody>
                    <a:bodyPr/>
                    <a:lstStyle/>
                    <a:p>
                      <a:pPr indent="0" lvl="0" marL="0" rtl="0" algn="l">
                        <a:spcBef>
                          <a:spcPts val="0"/>
                        </a:spcBef>
                        <a:spcAft>
                          <a:spcPts val="0"/>
                        </a:spcAft>
                        <a:buNone/>
                      </a:pPr>
                      <a:r>
                        <a:rPr lang="en" sz="2000"/>
                        <a:t>Find Smallest Value</a:t>
                      </a:r>
                      <a:endParaRPr sz="2000"/>
                    </a:p>
                  </a:txBody>
                  <a:tcPr marT="91425" marB="91425" marR="91425" marL="91425"/>
                </a:tc>
              </a:tr>
              <a:tr h="805175">
                <a:tc>
                  <a:txBody>
                    <a:bodyPr/>
                    <a:lstStyle/>
                    <a:p>
                      <a:pPr indent="0" lvl="0" marL="0" rtl="0" algn="l">
                        <a:spcBef>
                          <a:spcPts val="0"/>
                        </a:spcBef>
                        <a:spcAft>
                          <a:spcPts val="0"/>
                        </a:spcAft>
                        <a:buNone/>
                      </a:pPr>
                      <a:r>
                        <a:rPr lang="en" sz="2000"/>
                        <a:t>Min Heap</a:t>
                      </a:r>
                      <a:endParaRPr sz="2000"/>
                    </a:p>
                  </a:txBody>
                  <a:tcPr marT="91425" marB="91425" marR="91425" marL="91425"/>
                </a:tc>
                <a:tc>
                  <a:txBody>
                    <a:bodyPr/>
                    <a:lstStyle/>
                    <a:p>
                      <a:pPr indent="0" lvl="0" marL="0" rtl="0" algn="l">
                        <a:spcBef>
                          <a:spcPts val="0"/>
                        </a:spcBef>
                        <a:spcAft>
                          <a:spcPts val="0"/>
                        </a:spcAft>
                        <a:buNone/>
                      </a:pPr>
                      <a:r>
                        <a:rPr lang="en" sz="2000"/>
                        <a:t>O(n)</a:t>
                      </a:r>
                      <a:endParaRPr sz="2000"/>
                    </a:p>
                  </a:txBody>
                  <a:tcPr marT="91425" marB="91425" marR="91425" marL="91425"/>
                </a:tc>
                <a:tc>
                  <a:txBody>
                    <a:bodyPr/>
                    <a:lstStyle/>
                    <a:p>
                      <a:pPr indent="0" lvl="0" marL="0" rtl="0" algn="l">
                        <a:spcBef>
                          <a:spcPts val="0"/>
                        </a:spcBef>
                        <a:spcAft>
                          <a:spcPts val="0"/>
                        </a:spcAft>
                        <a:buNone/>
                      </a:pPr>
                      <a:r>
                        <a:rPr lang="en" sz="2000"/>
                        <a:t>O(1)</a:t>
                      </a:r>
                      <a:endParaRPr sz="2000"/>
                    </a:p>
                  </a:txBody>
                  <a:tcPr marT="91425" marB="91425" marR="91425" marL="91425"/>
                </a:tc>
              </a:tr>
              <a:tr h="805175">
                <a:tc>
                  <a:txBody>
                    <a:bodyPr/>
                    <a:lstStyle/>
                    <a:p>
                      <a:pPr indent="0" lvl="0" marL="0" rtl="0" algn="l">
                        <a:spcBef>
                          <a:spcPts val="0"/>
                        </a:spcBef>
                        <a:spcAft>
                          <a:spcPts val="0"/>
                        </a:spcAft>
                        <a:buNone/>
                      </a:pPr>
                      <a:r>
                        <a:rPr lang="en" sz="2000"/>
                        <a:t>Max Heap</a:t>
                      </a:r>
                      <a:endParaRPr sz="2000"/>
                    </a:p>
                  </a:txBody>
                  <a:tcPr marT="91425" marB="91425" marR="91425" marL="91425"/>
                </a:tc>
                <a:tc>
                  <a:txBody>
                    <a:bodyPr/>
                    <a:lstStyle/>
                    <a:p>
                      <a:pPr indent="0" lvl="0" marL="0" rtl="0" algn="l">
                        <a:spcBef>
                          <a:spcPts val="0"/>
                        </a:spcBef>
                        <a:spcAft>
                          <a:spcPts val="0"/>
                        </a:spcAft>
                        <a:buNone/>
                      </a:pPr>
                      <a:r>
                        <a:rPr lang="en" sz="2000"/>
                        <a:t>O(1)</a:t>
                      </a:r>
                      <a:endParaRPr sz="2000"/>
                    </a:p>
                  </a:txBody>
                  <a:tcPr marT="91425" marB="91425" marR="91425" marL="91425"/>
                </a:tc>
                <a:tc>
                  <a:txBody>
                    <a:bodyPr/>
                    <a:lstStyle/>
                    <a:p>
                      <a:pPr indent="0" lvl="0" marL="0" rtl="0" algn="l">
                        <a:spcBef>
                          <a:spcPts val="0"/>
                        </a:spcBef>
                        <a:spcAft>
                          <a:spcPts val="0"/>
                        </a:spcAft>
                        <a:buNone/>
                      </a:pPr>
                      <a:r>
                        <a:rPr lang="en" sz="2000"/>
                        <a:t>O(n)</a:t>
                      </a:r>
                      <a:endParaRPr sz="20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8"/>
                                        </p:tgtEl>
                                        <p:attrNameLst>
                                          <p:attrName>style.visibility</p:attrName>
                                        </p:attrNameLst>
                                      </p:cBhvr>
                                      <p:to>
                                        <p:strVal val="visible"/>
                                      </p:to>
                                    </p:set>
                                    <p:anim calcmode="lin" valueType="num">
                                      <p:cBhvr additive="base">
                                        <p:cTn dur="1000"/>
                                        <p:tgtEl>
                                          <p:spTgt spid="20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9"/>
                                        </p:tgtEl>
                                        <p:attrNameLst>
                                          <p:attrName>style.visibility</p:attrName>
                                        </p:attrNameLst>
                                      </p:cBhvr>
                                      <p:to>
                                        <p:strVal val="visible"/>
                                      </p:to>
                                    </p:set>
                                    <p:animEffect filter="fade" transition="in">
                                      <p:cBhvr>
                                        <p:cTn dur="1000"/>
                                        <p:tgtEl>
                                          <p:spTgt spid="20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2043" name="Shape 2043"/>
        <p:cNvGrpSpPr/>
        <p:nvPr/>
      </p:nvGrpSpPr>
      <p:grpSpPr>
        <a:xfrm>
          <a:off x="0" y="0"/>
          <a:ext cx="0" cy="0"/>
          <a:chOff x="0" y="0"/>
          <a:chExt cx="0" cy="0"/>
        </a:xfrm>
      </p:grpSpPr>
      <p:sp>
        <p:nvSpPr>
          <p:cNvPr id="2044" name="Google Shape;2044;p200"/>
          <p:cNvSpPr txBox="1"/>
          <p:nvPr>
            <p:ph type="title"/>
          </p:nvPr>
        </p:nvSpPr>
        <p:spPr>
          <a:xfrm>
            <a:off x="1303800" y="143150"/>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t>Translating Min/Max Heaps into Arrays</a:t>
            </a:r>
            <a:endParaRPr/>
          </a:p>
        </p:txBody>
      </p:sp>
      <p:sp>
        <p:nvSpPr>
          <p:cNvPr id="2045" name="Google Shape;2045;p200"/>
          <p:cNvSpPr txBox="1"/>
          <p:nvPr>
            <p:ph idx="1" type="body"/>
          </p:nvPr>
        </p:nvSpPr>
        <p:spPr>
          <a:xfrm>
            <a:off x="1303800" y="757725"/>
            <a:ext cx="7030500" cy="742500"/>
          </a:xfrm>
          <a:prstGeom prst="rect">
            <a:avLst/>
          </a:prstGeom>
        </p:spPr>
        <p:txBody>
          <a:bodyPr anchor="t" anchorCtr="0" bIns="91425" lIns="91425" rIns="91425" spcFirstLastPara="1" tIns="91425" wrap="square">
            <a:normAutofit/>
          </a:bodyPr>
          <a:lstStyle/>
          <a:p>
            <a:pPr algn="l" indent="-355600" lvl="0" marL="457200" rtl="0">
              <a:spcBef>
                <a:spcPts val="0"/>
              </a:spcBef>
              <a:spcAft>
                <a:spcPts val="0"/>
              </a:spcAft>
              <a:buSzPts val="2000"/>
              <a:buChar char="●"/>
            </a:pPr>
            <a:r>
              <a:rPr lang="en" sz="2000"/>
              <a:t>Heaps are stored in arrays in Level–Traversal Order</a:t>
            </a:r>
            <a:endParaRPr sz="2000"/>
          </a:p>
        </p:txBody>
      </p:sp>
      <p:sp>
        <p:nvSpPr>
          <p:cNvPr id="2046" name="Google Shape;2046;p200"/>
          <p:cNvSpPr txBox="1"/>
          <p:nvPr>
            <p:ph idx="1" type="body"/>
          </p:nvPr>
        </p:nvSpPr>
        <p:spPr>
          <a:xfrm>
            <a:off x="1303800" y="1142450"/>
            <a:ext cx="7030500" cy="999300"/>
          </a:xfrm>
          <a:prstGeom prst="rect">
            <a:avLst/>
          </a:prstGeom>
        </p:spPr>
        <p:txBody>
          <a:bodyPr anchor="t" anchorCtr="0" bIns="91425" lIns="91425" rIns="91425" spcFirstLastPara="1" tIns="91425" wrap="square">
            <a:normAutofit/>
          </a:bodyPr>
          <a:lstStyle/>
          <a:p>
            <a:pPr algn="l" indent="-355600" lvl="0" marL="457200" rtl="0">
              <a:spcBef>
                <a:spcPts val="0"/>
              </a:spcBef>
              <a:spcAft>
                <a:spcPts val="0"/>
              </a:spcAft>
              <a:buSzPts val="2000"/>
              <a:buChar char="●"/>
            </a:pPr>
            <a:r>
              <a:rPr lang="en" sz="2000"/>
              <a:t>Therefore, Min Heaps will be sorted least-to-greatest, and Max Heaps will be stored greatest-to-least</a:t>
            </a:r>
            <a:endParaRPr sz="2000"/>
          </a:p>
        </p:txBody>
      </p:sp>
      <p:pic>
        <p:nvPicPr>
          <p:cNvPr id="2047" name="Google Shape;2047;p200"/>
          <p:cNvPicPr preferRelativeResize="0"/>
          <p:nvPr/>
        </p:nvPicPr>
        <p:blipFill rotWithShape="1">
          <a:blip r:embed="rId3">
            <a:alphaModFix/>
          </a:blip>
          <a:srcRect b="5" l="6" r="107" t="146"/>
          <a:stretch/>
        </p:blipFill>
        <p:spPr>
          <a:xfrm>
            <a:off x="4473775" y="2076150"/>
            <a:ext cx="4670224" cy="3067350"/>
          </a:xfrm>
          <a:prstGeom prst="rect">
            <a:avLst/>
          </a:prstGeom>
          <a:noFill/>
          <a:ln>
            <a:noFill/>
          </a:ln>
        </p:spPr>
      </p:pic>
      <p:pic>
        <p:nvPicPr>
          <p:cNvPr id="2048" name="Google Shape;2048;p200"/>
          <p:cNvPicPr preferRelativeResize="0"/>
          <p:nvPr/>
        </p:nvPicPr>
        <p:blipFill rotWithShape="1">
          <a:blip r:embed="rId4">
            <a:alphaModFix/>
          </a:blip>
          <a:srcRect b="204" l="187" r="9" t="72"/>
          <a:stretch/>
        </p:blipFill>
        <p:spPr>
          <a:xfrm>
            <a:off x="0" y="1955600"/>
            <a:ext cx="4670224" cy="306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45"/>
                                        </p:tgtEl>
                                        <p:attrNameLst>
                                          <p:attrName>style.visibility</p:attrName>
                                        </p:attrNameLst>
                                      </p:cBhvr>
                                      <p:to>
                                        <p:strVal val="visible"/>
                                      </p:to>
                                    </p:set>
                                    <p:anim calcmode="lin" valueType="num">
                                      <p:cBhvr additive="base">
                                        <p:cTn dur="1000"/>
                                        <p:tgtEl>
                                          <p:spTgt spid="20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46"/>
                                        </p:tgtEl>
                                        <p:attrNameLst>
                                          <p:attrName>style.visibility</p:attrName>
                                        </p:attrNameLst>
                                      </p:cBhvr>
                                      <p:to>
                                        <p:strVal val="visible"/>
                                      </p:to>
                                    </p:set>
                                    <p:anim calcmode="lin" valueType="num">
                                      <p:cBhvr additive="base">
                                        <p:cTn dur="1000"/>
                                        <p:tgtEl>
                                          <p:spTgt spid="20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8"/>
                                        </p:tgtEl>
                                        <p:attrNameLst>
                                          <p:attrName>style.visibility</p:attrName>
                                        </p:attrNameLst>
                                      </p:cBhvr>
                                      <p:to>
                                        <p:strVal val="visible"/>
                                      </p:to>
                                    </p:set>
                                    <p:anim calcmode="lin" valueType="num">
                                      <p:cBhvr additive="base">
                                        <p:cTn dur="1000"/>
                                        <p:tgtEl>
                                          <p:spTgt spid="20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47"/>
                                        </p:tgtEl>
                                        <p:attrNameLst>
                                          <p:attrName>style.visibility</p:attrName>
                                        </p:attrNameLst>
                                      </p:cBhvr>
                                      <p:to>
                                        <p:strVal val="visible"/>
                                      </p:to>
                                    </p:set>
                                    <p:anim calcmode="lin" valueType="num">
                                      <p:cBhvr additive="base">
                                        <p:cTn dur="1000"/>
                                        <p:tgtEl>
                                          <p:spTgt spid="20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201"/>
          <p:cNvSpPr txBox="1"/>
          <p:nvPr>
            <p:ph type="title"/>
          </p:nvPr>
        </p:nvSpPr>
        <p:spPr>
          <a:xfrm>
            <a:off x="1303800" y="0"/>
            <a:ext cx="8478900" cy="13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Mathematical Properties of Binary Heaps in Arrays</a:t>
            </a:r>
            <a:endParaRPr/>
          </a:p>
        </p:txBody>
      </p:sp>
      <p:sp>
        <p:nvSpPr>
          <p:cNvPr id="2054" name="Google Shape;2054;p201"/>
          <p:cNvSpPr txBox="1"/>
          <p:nvPr>
            <p:ph idx="1" type="body"/>
          </p:nvPr>
        </p:nvSpPr>
        <p:spPr>
          <a:xfrm>
            <a:off x="1303800" y="972050"/>
            <a:ext cx="7030500" cy="1278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Since Heaps are stored in Level-Traversal Order, and due to Heap Properties, we are able to derive formulas to find the index of exact Nodes (Root = index 0)</a:t>
            </a:r>
            <a:endParaRPr sz="2000"/>
          </a:p>
        </p:txBody>
      </p:sp>
      <p:sp>
        <p:nvSpPr>
          <p:cNvPr id="2055" name="Google Shape;2055;p201"/>
          <p:cNvSpPr txBox="1"/>
          <p:nvPr>
            <p:ph idx="1" type="body"/>
          </p:nvPr>
        </p:nvSpPr>
        <p:spPr>
          <a:xfrm>
            <a:off x="760525" y="2571738"/>
            <a:ext cx="7768800" cy="7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5000">
                <a:solidFill>
                  <a:srgbClr val="351C75"/>
                </a:solidFill>
              </a:rPr>
              <a:t>Parent Node</a:t>
            </a:r>
            <a:r>
              <a:rPr b="1" lang="en" sz="5000"/>
              <a:t> </a:t>
            </a:r>
            <a:r>
              <a:rPr lang="en" sz="5000"/>
              <a:t>= </a:t>
            </a:r>
            <a:r>
              <a:rPr lang="en" sz="5000">
                <a:solidFill>
                  <a:srgbClr val="262626"/>
                </a:solidFill>
              </a:rPr>
              <a:t>(i-1)//2</a:t>
            </a:r>
            <a:endParaRPr sz="5000">
              <a:solidFill>
                <a:srgbClr val="262626"/>
              </a:solidFill>
            </a:endParaRPr>
          </a:p>
        </p:txBody>
      </p:sp>
      <p:sp>
        <p:nvSpPr>
          <p:cNvPr id="2056" name="Google Shape;2056;p201"/>
          <p:cNvSpPr txBox="1"/>
          <p:nvPr>
            <p:ph idx="1" type="body"/>
          </p:nvPr>
        </p:nvSpPr>
        <p:spPr>
          <a:xfrm>
            <a:off x="760525" y="3375025"/>
            <a:ext cx="7768800" cy="7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5000">
                <a:solidFill>
                  <a:srgbClr val="351C75"/>
                </a:solidFill>
              </a:rPr>
              <a:t>Left Child</a:t>
            </a:r>
            <a:r>
              <a:rPr b="1" lang="en" sz="5000"/>
              <a:t> </a:t>
            </a:r>
            <a:r>
              <a:rPr lang="en" sz="5000"/>
              <a:t>= </a:t>
            </a:r>
            <a:r>
              <a:rPr lang="en" sz="5000">
                <a:solidFill>
                  <a:srgbClr val="262626"/>
                </a:solidFill>
              </a:rPr>
              <a:t>2i + 1</a:t>
            </a:r>
            <a:endParaRPr sz="5000">
              <a:solidFill>
                <a:srgbClr val="262626"/>
              </a:solidFill>
            </a:endParaRPr>
          </a:p>
        </p:txBody>
      </p:sp>
      <p:sp>
        <p:nvSpPr>
          <p:cNvPr id="2057" name="Google Shape;2057;p201"/>
          <p:cNvSpPr txBox="1"/>
          <p:nvPr>
            <p:ph idx="1" type="body"/>
          </p:nvPr>
        </p:nvSpPr>
        <p:spPr>
          <a:xfrm>
            <a:off x="760525" y="4178300"/>
            <a:ext cx="7768800" cy="7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5000">
                <a:solidFill>
                  <a:srgbClr val="351C75"/>
                </a:solidFill>
              </a:rPr>
              <a:t>Right Child</a:t>
            </a:r>
            <a:r>
              <a:rPr b="1" lang="en" sz="5000"/>
              <a:t> </a:t>
            </a:r>
            <a:r>
              <a:rPr lang="en" sz="5000"/>
              <a:t>= </a:t>
            </a:r>
            <a:r>
              <a:rPr lang="en" sz="5000">
                <a:solidFill>
                  <a:srgbClr val="262626"/>
                </a:solidFill>
              </a:rPr>
              <a:t>2i + 2</a:t>
            </a:r>
            <a:endParaRPr sz="5000">
              <a:solidFill>
                <a:srgbClr val="262626"/>
              </a:solidFill>
            </a:endParaRPr>
          </a:p>
        </p:txBody>
      </p:sp>
      <p:sp>
        <p:nvSpPr>
          <p:cNvPr id="2058" name="Google Shape;2058;p201"/>
          <p:cNvSpPr txBox="1"/>
          <p:nvPr>
            <p:ph idx="1" type="body"/>
          </p:nvPr>
        </p:nvSpPr>
        <p:spPr>
          <a:xfrm>
            <a:off x="1303800" y="2066375"/>
            <a:ext cx="7030500" cy="1278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 = current index of the Node we’re looking at</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54"/>
                                        </p:tgtEl>
                                        <p:attrNameLst>
                                          <p:attrName>style.visibility</p:attrName>
                                        </p:attrNameLst>
                                      </p:cBhvr>
                                      <p:to>
                                        <p:strVal val="visible"/>
                                      </p:to>
                                    </p:set>
                                    <p:anim calcmode="lin" valueType="num">
                                      <p:cBhvr additive="base">
                                        <p:cTn dur="1000"/>
                                        <p:tgtEl>
                                          <p:spTgt spid="20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58"/>
                                        </p:tgtEl>
                                        <p:attrNameLst>
                                          <p:attrName>style.visibility</p:attrName>
                                        </p:attrNameLst>
                                      </p:cBhvr>
                                      <p:to>
                                        <p:strVal val="visible"/>
                                      </p:to>
                                    </p:set>
                                    <p:anim calcmode="lin" valueType="num">
                                      <p:cBhvr additive="base">
                                        <p:cTn dur="1000"/>
                                        <p:tgtEl>
                                          <p:spTgt spid="20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55"/>
                                        </p:tgtEl>
                                        <p:attrNameLst>
                                          <p:attrName>style.visibility</p:attrName>
                                        </p:attrNameLst>
                                      </p:cBhvr>
                                      <p:to>
                                        <p:strVal val="visible"/>
                                      </p:to>
                                    </p:set>
                                    <p:anim calcmode="lin" valueType="num">
                                      <p:cBhvr additive="base">
                                        <p:cTn dur="1000"/>
                                        <p:tgtEl>
                                          <p:spTgt spid="20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56"/>
                                        </p:tgtEl>
                                        <p:attrNameLst>
                                          <p:attrName>style.visibility</p:attrName>
                                        </p:attrNameLst>
                                      </p:cBhvr>
                                      <p:to>
                                        <p:strVal val="visible"/>
                                      </p:to>
                                    </p:set>
                                    <p:anim calcmode="lin" valueType="num">
                                      <p:cBhvr additive="base">
                                        <p:cTn dur="1000"/>
                                        <p:tgtEl>
                                          <p:spTgt spid="20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57"/>
                                        </p:tgtEl>
                                        <p:attrNameLst>
                                          <p:attrName>style.visibility</p:attrName>
                                        </p:attrNameLst>
                                      </p:cBhvr>
                                      <p:to>
                                        <p:strVal val="visible"/>
                                      </p:to>
                                    </p:set>
                                    <p:anim calcmode="lin" valueType="num">
                                      <p:cBhvr additive="base">
                                        <p:cTn dur="1000"/>
                                        <p:tgtEl>
                                          <p:spTgt spid="20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20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64" name="Google Shape;2064;p20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5" name="Google Shape;2065;p202"/>
          <p:cNvPicPr preferRelativeResize="0"/>
          <p:nvPr/>
        </p:nvPicPr>
        <p:blipFill>
          <a:blip r:embed="rId3">
            <a:alphaModFix/>
          </a:blip>
          <a:stretch>
            <a:fillRect/>
          </a:stretch>
        </p:blipFill>
        <p:spPr>
          <a:xfrm>
            <a:off x="0" y="395138"/>
            <a:ext cx="9144000" cy="435322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203"/>
          <p:cNvSpPr txBox="1"/>
          <p:nvPr>
            <p:ph type="title"/>
          </p:nvPr>
        </p:nvSpPr>
        <p:spPr>
          <a:xfrm>
            <a:off x="1303800" y="1431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Sifting in Heaps</a:t>
            </a:r>
            <a:endParaRPr/>
          </a:p>
        </p:txBody>
      </p:sp>
      <p:sp>
        <p:nvSpPr>
          <p:cNvPr id="2071" name="Google Shape;2071;p203"/>
          <p:cNvSpPr txBox="1"/>
          <p:nvPr>
            <p:ph idx="1" type="body"/>
          </p:nvPr>
        </p:nvSpPr>
        <p:spPr>
          <a:xfrm>
            <a:off x="1236825" y="821675"/>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Insertion, Deletion, and Replacement of Node values, when done carelessly, will violate Heap Properties</a:t>
            </a:r>
            <a:endParaRPr sz="2000"/>
          </a:p>
        </p:txBody>
      </p:sp>
      <p:sp>
        <p:nvSpPr>
          <p:cNvPr id="2072" name="Google Shape;2072;p203"/>
          <p:cNvSpPr txBox="1"/>
          <p:nvPr>
            <p:ph idx="1" type="body"/>
          </p:nvPr>
        </p:nvSpPr>
        <p:spPr>
          <a:xfrm>
            <a:off x="1156475" y="1754000"/>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When performing these operations, we must traverse the Tree by</a:t>
            </a:r>
            <a:r>
              <a:rPr b="1" lang="en" sz="2000">
                <a:solidFill>
                  <a:srgbClr val="351C75"/>
                </a:solidFill>
              </a:rPr>
              <a:t> sifting up</a:t>
            </a:r>
            <a:r>
              <a:rPr lang="en" sz="2000">
                <a:solidFill>
                  <a:srgbClr val="351C75"/>
                </a:solidFill>
              </a:rPr>
              <a:t> </a:t>
            </a:r>
            <a:r>
              <a:rPr lang="en" sz="2000"/>
              <a:t>or </a:t>
            </a:r>
            <a:r>
              <a:rPr b="1" lang="en" sz="2000">
                <a:solidFill>
                  <a:srgbClr val="351C75"/>
                </a:solidFill>
              </a:rPr>
              <a:t>sifting down</a:t>
            </a:r>
            <a:endParaRPr b="1" sz="2000">
              <a:solidFill>
                <a:srgbClr val="351C75"/>
              </a:solidFill>
            </a:endParaRPr>
          </a:p>
        </p:txBody>
      </p:sp>
      <p:sp>
        <p:nvSpPr>
          <p:cNvPr id="2073" name="Google Shape;2073;p203"/>
          <p:cNvSpPr txBox="1"/>
          <p:nvPr>
            <p:ph idx="1" type="body"/>
          </p:nvPr>
        </p:nvSpPr>
        <p:spPr>
          <a:xfrm>
            <a:off x="1156475" y="2986975"/>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solidFill>
                  <a:srgbClr val="351C75"/>
                </a:solidFill>
              </a:rPr>
              <a:t>Sifting Up</a:t>
            </a:r>
            <a:r>
              <a:rPr lang="en" sz="2000">
                <a:solidFill>
                  <a:srgbClr val="262626"/>
                </a:solidFill>
              </a:rPr>
              <a:t>: A Child swapping values with its Parent</a:t>
            </a:r>
            <a:endParaRPr sz="2000">
              <a:solidFill>
                <a:srgbClr val="262626"/>
              </a:solidFill>
            </a:endParaRPr>
          </a:p>
        </p:txBody>
      </p:sp>
      <p:sp>
        <p:nvSpPr>
          <p:cNvPr id="2074" name="Google Shape;2074;p203"/>
          <p:cNvSpPr txBox="1"/>
          <p:nvPr>
            <p:ph idx="1" type="body"/>
          </p:nvPr>
        </p:nvSpPr>
        <p:spPr>
          <a:xfrm>
            <a:off x="1156475" y="3571050"/>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solidFill>
                  <a:srgbClr val="351C75"/>
                </a:solidFill>
              </a:rPr>
              <a:t>Sifting Down</a:t>
            </a:r>
            <a:r>
              <a:rPr lang="en" sz="2000">
                <a:solidFill>
                  <a:srgbClr val="262626"/>
                </a:solidFill>
              </a:rPr>
              <a:t>: A Parent swapping values with its Child</a:t>
            </a:r>
            <a:endParaRPr sz="2000">
              <a:solidFill>
                <a:srgbClr val="26262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71"/>
                                        </p:tgtEl>
                                        <p:attrNameLst>
                                          <p:attrName>style.visibility</p:attrName>
                                        </p:attrNameLst>
                                      </p:cBhvr>
                                      <p:to>
                                        <p:strVal val="visible"/>
                                      </p:to>
                                    </p:set>
                                    <p:anim calcmode="lin" valueType="num">
                                      <p:cBhvr additive="base">
                                        <p:cTn dur="1000"/>
                                        <p:tgtEl>
                                          <p:spTgt spid="20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72"/>
                                        </p:tgtEl>
                                        <p:attrNameLst>
                                          <p:attrName>style.visibility</p:attrName>
                                        </p:attrNameLst>
                                      </p:cBhvr>
                                      <p:to>
                                        <p:strVal val="visible"/>
                                      </p:to>
                                    </p:set>
                                    <p:anim calcmode="lin" valueType="num">
                                      <p:cBhvr additive="base">
                                        <p:cTn dur="1000"/>
                                        <p:tgtEl>
                                          <p:spTgt spid="20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73"/>
                                        </p:tgtEl>
                                        <p:attrNameLst>
                                          <p:attrName>style.visibility</p:attrName>
                                        </p:attrNameLst>
                                      </p:cBhvr>
                                      <p:to>
                                        <p:strVal val="visible"/>
                                      </p:to>
                                    </p:set>
                                    <p:anim calcmode="lin" valueType="num">
                                      <p:cBhvr additive="base">
                                        <p:cTn dur="1000"/>
                                        <p:tgtEl>
                                          <p:spTgt spid="20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74"/>
                                        </p:tgtEl>
                                        <p:attrNameLst>
                                          <p:attrName>style.visibility</p:attrName>
                                        </p:attrNameLst>
                                      </p:cBhvr>
                                      <p:to>
                                        <p:strVal val="visible"/>
                                      </p:to>
                                    </p:set>
                                    <p:anim calcmode="lin" valueType="num">
                                      <p:cBhvr additive="base">
                                        <p:cTn dur="1000"/>
                                        <p:tgtEl>
                                          <p:spTgt spid="207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pic>
        <p:nvPicPr>
          <p:cNvPr id="2079" name="Google Shape;2079;p204"/>
          <p:cNvPicPr preferRelativeResize="0"/>
          <p:nvPr/>
        </p:nvPicPr>
        <p:blipFill>
          <a:blip r:embed="rId3">
            <a:alphaModFix/>
          </a:blip>
          <a:stretch>
            <a:fillRect/>
          </a:stretch>
        </p:blipFill>
        <p:spPr>
          <a:xfrm>
            <a:off x="4688075" y="0"/>
            <a:ext cx="4455926" cy="5143500"/>
          </a:xfrm>
          <a:prstGeom prst="rect">
            <a:avLst/>
          </a:prstGeom>
          <a:noFill/>
          <a:ln>
            <a:noFill/>
          </a:ln>
        </p:spPr>
      </p:pic>
      <p:pic>
        <p:nvPicPr>
          <p:cNvPr id="2080" name="Google Shape;2080;p204"/>
          <p:cNvPicPr preferRelativeResize="0"/>
          <p:nvPr/>
        </p:nvPicPr>
        <p:blipFill>
          <a:blip r:embed="rId4">
            <a:alphaModFix/>
          </a:blip>
          <a:stretch>
            <a:fillRect/>
          </a:stretch>
        </p:blipFill>
        <p:spPr>
          <a:xfrm>
            <a:off x="0" y="0"/>
            <a:ext cx="4688074" cy="51435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205"/>
          <p:cNvSpPr txBox="1"/>
          <p:nvPr>
            <p:ph type="title"/>
          </p:nvPr>
        </p:nvSpPr>
        <p:spPr>
          <a:xfrm>
            <a:off x="1303800" y="762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 Complexity of Sifting</a:t>
            </a:r>
            <a:endParaRPr/>
          </a:p>
        </p:txBody>
      </p:sp>
      <p:sp>
        <p:nvSpPr>
          <p:cNvPr id="2086" name="Google Shape;2086;p205"/>
          <p:cNvSpPr txBox="1"/>
          <p:nvPr>
            <p:ph idx="1" type="body"/>
          </p:nvPr>
        </p:nvSpPr>
        <p:spPr>
          <a:xfrm>
            <a:off x="1303800" y="730950"/>
            <a:ext cx="7030500" cy="876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As a rule, all Binary Heaps are Complete, and by extension, Balanced</a:t>
            </a:r>
            <a:endParaRPr sz="2000"/>
          </a:p>
        </p:txBody>
      </p:sp>
      <p:sp>
        <p:nvSpPr>
          <p:cNvPr id="2087" name="Google Shape;2087;p205"/>
          <p:cNvSpPr txBox="1"/>
          <p:nvPr>
            <p:ph idx="1" type="body"/>
          </p:nvPr>
        </p:nvSpPr>
        <p:spPr>
          <a:xfrm>
            <a:off x="1303800" y="1528575"/>
            <a:ext cx="7030500" cy="876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Node may sift only immediately above or below it (sifting once per iteration)</a:t>
            </a:r>
            <a:endParaRPr sz="2000"/>
          </a:p>
        </p:txBody>
      </p:sp>
      <p:sp>
        <p:nvSpPr>
          <p:cNvPr id="2088" name="Google Shape;2088;p205"/>
          <p:cNvSpPr txBox="1"/>
          <p:nvPr>
            <p:ph idx="1" type="body"/>
          </p:nvPr>
        </p:nvSpPr>
        <p:spPr>
          <a:xfrm>
            <a:off x="1303800" y="2404875"/>
            <a:ext cx="7030500" cy="876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Therefore, the maximum number of sifts a Node needs to complete is equal to the Heap’s maximum Height </a:t>
            </a:r>
            <a:endParaRPr sz="2000"/>
          </a:p>
        </p:txBody>
      </p:sp>
      <p:sp>
        <p:nvSpPr>
          <p:cNvPr id="2089" name="Google Shape;2089;p205"/>
          <p:cNvSpPr txBox="1"/>
          <p:nvPr>
            <p:ph idx="1" type="body"/>
          </p:nvPr>
        </p:nvSpPr>
        <p:spPr>
          <a:xfrm>
            <a:off x="1303800" y="3281175"/>
            <a:ext cx="7030500" cy="876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As such, the time complexity of sifting is O(log n)</a:t>
            </a:r>
            <a:endParaRPr sz="2000"/>
          </a:p>
        </p:txBody>
      </p:sp>
      <p:sp>
        <p:nvSpPr>
          <p:cNvPr id="2090" name="Google Shape;2090;p205"/>
          <p:cNvSpPr txBox="1"/>
          <p:nvPr>
            <p:ph idx="1" type="body"/>
          </p:nvPr>
        </p:nvSpPr>
        <p:spPr>
          <a:xfrm>
            <a:off x="308075" y="3918050"/>
            <a:ext cx="8478900" cy="1225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i="1" lang="en" sz="2500"/>
              <a:t>Which means Min/Max Heaps have Insertion, Deletion, and Updating time complexities of O(log n)</a:t>
            </a:r>
            <a:endParaRPr i="1"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86"/>
                                        </p:tgtEl>
                                        <p:attrNameLst>
                                          <p:attrName>style.visibility</p:attrName>
                                        </p:attrNameLst>
                                      </p:cBhvr>
                                      <p:to>
                                        <p:strVal val="visible"/>
                                      </p:to>
                                    </p:set>
                                    <p:anim calcmode="lin" valueType="num">
                                      <p:cBhvr additive="base">
                                        <p:cTn dur="1000"/>
                                        <p:tgtEl>
                                          <p:spTgt spid="20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7"/>
                                        </p:tgtEl>
                                        <p:attrNameLst>
                                          <p:attrName>style.visibility</p:attrName>
                                        </p:attrNameLst>
                                      </p:cBhvr>
                                      <p:to>
                                        <p:strVal val="visible"/>
                                      </p:to>
                                    </p:set>
                                    <p:anim calcmode="lin" valueType="num">
                                      <p:cBhvr additive="base">
                                        <p:cTn dur="1000"/>
                                        <p:tgtEl>
                                          <p:spTgt spid="20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88"/>
                                        </p:tgtEl>
                                        <p:attrNameLst>
                                          <p:attrName>style.visibility</p:attrName>
                                        </p:attrNameLst>
                                      </p:cBhvr>
                                      <p:to>
                                        <p:strVal val="visible"/>
                                      </p:to>
                                    </p:set>
                                    <p:anim calcmode="lin" valueType="num">
                                      <p:cBhvr additive="base">
                                        <p:cTn dur="1000"/>
                                        <p:tgtEl>
                                          <p:spTgt spid="20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9"/>
                                        </p:tgtEl>
                                        <p:attrNameLst>
                                          <p:attrName>style.visibility</p:attrName>
                                        </p:attrNameLst>
                                      </p:cBhvr>
                                      <p:to>
                                        <p:strVal val="visible"/>
                                      </p:to>
                                    </p:set>
                                    <p:anim calcmode="lin" valueType="num">
                                      <p:cBhvr additive="base">
                                        <p:cTn dur="1000"/>
                                        <p:tgtEl>
                                          <p:spTgt spid="20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1500"/>
                                        <p:tgtEl>
                                          <p:spTgt spid="20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Identifying Time Complexity</a:t>
            </a:r>
            <a:endParaRPr/>
          </a:p>
        </p:txBody>
      </p:sp>
      <p:sp>
        <p:nvSpPr>
          <p:cNvPr id="910" name="Google Shape;910;p53"/>
          <p:cNvSpPr txBox="1"/>
          <p:nvPr>
            <p:ph idx="1" type="body"/>
          </p:nvPr>
        </p:nvSpPr>
        <p:spPr>
          <a:xfrm>
            <a:off x="1303800" y="1300950"/>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If there are multiple inputs, time complexity can be summed</a:t>
            </a:r>
            <a:endParaRPr sz="2000"/>
          </a:p>
          <a:p>
            <a:pPr indent="-355600" lvl="0" marL="457200" rtl="0" algn="l">
              <a:spcBef>
                <a:spcPts val="0"/>
              </a:spcBef>
              <a:spcAft>
                <a:spcPts val="0"/>
              </a:spcAft>
              <a:buSzPts val="2000"/>
              <a:buChar char="●"/>
            </a:pPr>
            <a:r>
              <a:rPr lang="en" sz="2000"/>
              <a:t>Lower order terms and </a:t>
            </a:r>
            <a:r>
              <a:rPr lang="en" sz="2000"/>
              <a:t>constants</a:t>
            </a:r>
            <a:r>
              <a:rPr lang="en" sz="2000"/>
              <a:t> are usually summarized as some Big O function</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0"/>
                                        </p:tgtEl>
                                        <p:attrNameLst>
                                          <p:attrName>style.visibility</p:attrName>
                                        </p:attrNameLst>
                                      </p:cBhvr>
                                      <p:to>
                                        <p:strVal val="visible"/>
                                      </p:to>
                                    </p:set>
                                    <p:anim calcmode="lin" valueType="num">
                                      <p:cBhvr additive="base">
                                        <p:cTn dur="1000"/>
                                        <p:tgtEl>
                                          <p:spTgt spid="9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206"/>
          <p:cNvSpPr txBox="1"/>
          <p:nvPr>
            <p:ph type="title"/>
          </p:nvPr>
        </p:nvSpPr>
        <p:spPr>
          <a:xfrm>
            <a:off x="1303800" y="1565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Insertion in Binary Heaps</a:t>
            </a:r>
            <a:endParaRPr/>
          </a:p>
        </p:txBody>
      </p:sp>
      <p:sp>
        <p:nvSpPr>
          <p:cNvPr id="2096" name="Google Shape;2096;p206"/>
          <p:cNvSpPr txBox="1"/>
          <p:nvPr>
            <p:ph idx="1" type="body"/>
          </p:nvPr>
        </p:nvSpPr>
        <p:spPr>
          <a:xfrm>
            <a:off x="1303800" y="838100"/>
            <a:ext cx="7030500" cy="1278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When Inserting a Node into a Binary Heap, we insert at the first available leftmost leaf spot, and sift up depending on the properties of the Heap</a:t>
            </a:r>
            <a:endParaRPr sz="2000"/>
          </a:p>
        </p:txBody>
      </p:sp>
      <p:sp>
        <p:nvSpPr>
          <p:cNvPr id="2097" name="Google Shape;2097;p206"/>
          <p:cNvSpPr txBox="1"/>
          <p:nvPr>
            <p:ph idx="1" type="body"/>
          </p:nvPr>
        </p:nvSpPr>
        <p:spPr>
          <a:xfrm>
            <a:off x="1228500" y="2009250"/>
            <a:ext cx="7030500" cy="1278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 Node can sift as far up the Heap as the Root Node, which it may replace</a:t>
            </a:r>
            <a:endParaRPr sz="2000"/>
          </a:p>
        </p:txBody>
      </p:sp>
      <p:pic>
        <p:nvPicPr>
          <p:cNvPr id="2098" name="Google Shape;2098;p206"/>
          <p:cNvPicPr preferRelativeResize="0"/>
          <p:nvPr/>
        </p:nvPicPr>
        <p:blipFill>
          <a:blip r:embed="rId3">
            <a:alphaModFix/>
          </a:blip>
          <a:stretch>
            <a:fillRect/>
          </a:stretch>
        </p:blipFill>
        <p:spPr>
          <a:xfrm>
            <a:off x="1462700" y="2786075"/>
            <a:ext cx="6386499" cy="227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96"/>
                                        </p:tgtEl>
                                        <p:attrNameLst>
                                          <p:attrName>style.visibility</p:attrName>
                                        </p:attrNameLst>
                                      </p:cBhvr>
                                      <p:to>
                                        <p:strVal val="visible"/>
                                      </p:to>
                                    </p:set>
                                    <p:anim calcmode="lin" valueType="num">
                                      <p:cBhvr additive="base">
                                        <p:cTn dur="1000"/>
                                        <p:tgtEl>
                                          <p:spTgt spid="20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97"/>
                                        </p:tgtEl>
                                        <p:attrNameLst>
                                          <p:attrName>style.visibility</p:attrName>
                                        </p:attrNameLst>
                                      </p:cBhvr>
                                      <p:to>
                                        <p:strVal val="visible"/>
                                      </p:to>
                                    </p:set>
                                    <p:anim calcmode="lin" valueType="num">
                                      <p:cBhvr additive="base">
                                        <p:cTn dur="1000"/>
                                        <p:tgtEl>
                                          <p:spTgt spid="20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98"/>
                                        </p:tgtEl>
                                        <p:attrNameLst>
                                          <p:attrName>style.visibility</p:attrName>
                                        </p:attrNameLst>
                                      </p:cBhvr>
                                      <p:to>
                                        <p:strVal val="visible"/>
                                      </p:to>
                                    </p:set>
                                    <p:anim calcmode="lin" valueType="num">
                                      <p:cBhvr additive="base">
                                        <p:cTn dur="1000"/>
                                        <p:tgtEl>
                                          <p:spTgt spid="20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207"/>
          <p:cNvSpPr txBox="1"/>
          <p:nvPr>
            <p:ph type="title"/>
          </p:nvPr>
        </p:nvSpPr>
        <p:spPr>
          <a:xfrm>
            <a:off x="1303800" y="183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Deletion in Binary Heaps</a:t>
            </a:r>
            <a:endParaRPr/>
          </a:p>
        </p:txBody>
      </p:sp>
      <p:sp>
        <p:nvSpPr>
          <p:cNvPr id="2104" name="Google Shape;2104;p207"/>
          <p:cNvSpPr txBox="1"/>
          <p:nvPr>
            <p:ph idx="1" type="body"/>
          </p:nvPr>
        </p:nvSpPr>
        <p:spPr>
          <a:xfrm>
            <a:off x="1303800" y="838100"/>
            <a:ext cx="7030500" cy="1278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When Deleting a Node into a Binary Heap, we swap the rightmost Leaf with the Heap Root, and then sift our way done to maintain Heap integrity</a:t>
            </a:r>
            <a:endParaRPr sz="2000"/>
          </a:p>
        </p:txBody>
      </p:sp>
      <p:sp>
        <p:nvSpPr>
          <p:cNvPr id="2105" name="Google Shape;2105;p207"/>
          <p:cNvSpPr txBox="1"/>
          <p:nvPr>
            <p:ph idx="1" type="body"/>
          </p:nvPr>
        </p:nvSpPr>
        <p:spPr>
          <a:xfrm>
            <a:off x="1303800" y="1995100"/>
            <a:ext cx="7030500" cy="1278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 Node may sift its way as far down as the Leaf Level</a:t>
            </a:r>
            <a:endParaRPr sz="2000"/>
          </a:p>
        </p:txBody>
      </p:sp>
      <p:pic>
        <p:nvPicPr>
          <p:cNvPr id="2106" name="Google Shape;2106;p207"/>
          <p:cNvPicPr preferRelativeResize="0"/>
          <p:nvPr/>
        </p:nvPicPr>
        <p:blipFill>
          <a:blip r:embed="rId3">
            <a:alphaModFix/>
          </a:blip>
          <a:stretch>
            <a:fillRect/>
          </a:stretch>
        </p:blipFill>
        <p:spPr>
          <a:xfrm>
            <a:off x="1303800" y="2464600"/>
            <a:ext cx="7030500" cy="267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4"/>
                                        </p:tgtEl>
                                        <p:attrNameLst>
                                          <p:attrName>style.visibility</p:attrName>
                                        </p:attrNameLst>
                                      </p:cBhvr>
                                      <p:to>
                                        <p:strVal val="visible"/>
                                      </p:to>
                                    </p:set>
                                    <p:anim calcmode="lin" valueType="num">
                                      <p:cBhvr additive="base">
                                        <p:cTn dur="1000"/>
                                        <p:tgtEl>
                                          <p:spTgt spid="21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5"/>
                                        </p:tgtEl>
                                        <p:attrNameLst>
                                          <p:attrName>style.visibility</p:attrName>
                                        </p:attrNameLst>
                                      </p:cBhvr>
                                      <p:to>
                                        <p:strVal val="visible"/>
                                      </p:to>
                                    </p:set>
                                    <p:anim calcmode="lin" valueType="num">
                                      <p:cBhvr additive="base">
                                        <p:cTn dur="1000"/>
                                        <p:tgtEl>
                                          <p:spTgt spid="21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6"/>
                                        </p:tgtEl>
                                        <p:attrNameLst>
                                          <p:attrName>style.visibility</p:attrName>
                                        </p:attrNameLst>
                                      </p:cBhvr>
                                      <p:to>
                                        <p:strVal val="visible"/>
                                      </p:to>
                                    </p:set>
                                    <p:anim calcmode="lin" valueType="num">
                                      <p:cBhvr additive="base">
                                        <p:cTn dur="1000"/>
                                        <p:tgtEl>
                                          <p:spTgt spid="21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208"/>
          <p:cNvSpPr txBox="1"/>
          <p:nvPr>
            <p:ph type="title"/>
          </p:nvPr>
        </p:nvSpPr>
        <p:spPr>
          <a:xfrm>
            <a:off x="1303800" y="1565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Updating Nodes in a Binary Heap</a:t>
            </a:r>
            <a:endParaRPr/>
          </a:p>
        </p:txBody>
      </p:sp>
      <p:sp>
        <p:nvSpPr>
          <p:cNvPr id="2112" name="Google Shape;2112;p208"/>
          <p:cNvSpPr txBox="1"/>
          <p:nvPr>
            <p:ph idx="1" type="body"/>
          </p:nvPr>
        </p:nvSpPr>
        <p:spPr>
          <a:xfrm>
            <a:off x="1303800" y="86492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When Updating the value of a Node, it may need to sift either up or down until proper Heap integrity is restored</a:t>
            </a:r>
            <a:endParaRPr sz="2000"/>
          </a:p>
        </p:txBody>
      </p:sp>
      <p:sp>
        <p:nvSpPr>
          <p:cNvPr id="2113" name="Google Shape;2113;p208"/>
          <p:cNvSpPr txBox="1"/>
          <p:nvPr>
            <p:ph idx="1" type="body"/>
          </p:nvPr>
        </p:nvSpPr>
        <p:spPr>
          <a:xfrm>
            <a:off x="1215100" y="1687050"/>
            <a:ext cx="7030500" cy="1259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We determine if we sift up or down by comparing the old value to the value we want to update to. We then do in accordance to the chart:</a:t>
            </a:r>
            <a:endParaRPr sz="2000"/>
          </a:p>
        </p:txBody>
      </p:sp>
      <p:graphicFrame>
        <p:nvGraphicFramePr>
          <p:cNvPr id="2114" name="Google Shape;2114;p208"/>
          <p:cNvGraphicFramePr/>
          <p:nvPr/>
        </p:nvGraphicFramePr>
        <p:xfrm>
          <a:off x="568363" y="2946750"/>
          <a:ext cx="3000000" cy="3000000"/>
        </p:xfrm>
        <a:graphic>
          <a:graphicData uri="http://schemas.openxmlformats.org/drawingml/2006/table">
            <a:tbl>
              <a:tblPr>
                <a:noFill/>
                <a:tableStyleId>{B6B3FE25-760D-44EA-9A12-18B746969A61}</a:tableStyleId>
              </a:tblPr>
              <a:tblGrid>
                <a:gridCol w="2721075"/>
                <a:gridCol w="2721075"/>
                <a:gridCol w="2721075"/>
              </a:tblGrid>
              <a:tr h="698025">
                <a:tc>
                  <a:txBody>
                    <a:bodyPr/>
                    <a:lstStyle/>
                    <a:p>
                      <a:pPr indent="0" lvl="0" marL="0" rtl="0" algn="l">
                        <a:spcBef>
                          <a:spcPts val="0"/>
                        </a:spcBef>
                        <a:spcAft>
                          <a:spcPts val="0"/>
                        </a:spcAft>
                        <a:buNone/>
                      </a:pPr>
                      <a:r>
                        <a:t/>
                      </a:r>
                      <a:endParaRPr sz="2000"/>
                    </a:p>
                  </a:txBody>
                  <a:tcPr marT="91425" marB="91425" marR="91425" marL="91425"/>
                </a:tc>
                <a:tc>
                  <a:txBody>
                    <a:bodyPr/>
                    <a:lstStyle/>
                    <a:p>
                      <a:pPr indent="0" lvl="0" marL="0" rtl="0" algn="l">
                        <a:spcBef>
                          <a:spcPts val="0"/>
                        </a:spcBef>
                        <a:spcAft>
                          <a:spcPts val="0"/>
                        </a:spcAft>
                        <a:buNone/>
                      </a:pPr>
                      <a:r>
                        <a:rPr lang="en" sz="2000"/>
                        <a:t>New &gt; Old</a:t>
                      </a:r>
                      <a:endParaRPr sz="2000"/>
                    </a:p>
                  </a:txBody>
                  <a:tcPr marT="91425" marB="91425" marR="91425" marL="91425"/>
                </a:tc>
                <a:tc>
                  <a:txBody>
                    <a:bodyPr/>
                    <a:lstStyle/>
                    <a:p>
                      <a:pPr indent="0" lvl="0" marL="0" rtl="0" algn="l">
                        <a:spcBef>
                          <a:spcPts val="0"/>
                        </a:spcBef>
                        <a:spcAft>
                          <a:spcPts val="0"/>
                        </a:spcAft>
                        <a:buNone/>
                      </a:pPr>
                      <a:r>
                        <a:rPr lang="en" sz="2000"/>
                        <a:t>New &lt; Old</a:t>
                      </a:r>
                      <a:endParaRPr sz="2000"/>
                    </a:p>
                  </a:txBody>
                  <a:tcPr marT="91425" marB="91425" marR="91425" marL="91425"/>
                </a:tc>
              </a:tr>
              <a:tr h="698025">
                <a:tc>
                  <a:txBody>
                    <a:bodyPr/>
                    <a:lstStyle/>
                    <a:p>
                      <a:pPr indent="0" lvl="0" marL="0" rtl="0" algn="l">
                        <a:spcBef>
                          <a:spcPts val="0"/>
                        </a:spcBef>
                        <a:spcAft>
                          <a:spcPts val="0"/>
                        </a:spcAft>
                        <a:buNone/>
                      </a:pPr>
                      <a:r>
                        <a:rPr lang="en" sz="2000"/>
                        <a:t>Min Heap</a:t>
                      </a:r>
                      <a:endParaRPr sz="2000"/>
                    </a:p>
                  </a:txBody>
                  <a:tcPr marT="91425" marB="91425" marR="91425" marL="91425"/>
                </a:tc>
                <a:tc>
                  <a:txBody>
                    <a:bodyPr/>
                    <a:lstStyle/>
                    <a:p>
                      <a:pPr indent="0" lvl="0" marL="0" rtl="0" algn="l">
                        <a:spcBef>
                          <a:spcPts val="0"/>
                        </a:spcBef>
                        <a:spcAft>
                          <a:spcPts val="0"/>
                        </a:spcAft>
                        <a:buNone/>
                      </a:pPr>
                      <a:r>
                        <a:rPr lang="en" sz="2000"/>
                        <a:t>Sift Down</a:t>
                      </a:r>
                      <a:endParaRPr sz="2000"/>
                    </a:p>
                  </a:txBody>
                  <a:tcPr marT="91425" marB="91425" marR="91425" marL="91425"/>
                </a:tc>
                <a:tc>
                  <a:txBody>
                    <a:bodyPr/>
                    <a:lstStyle/>
                    <a:p>
                      <a:pPr indent="0" lvl="0" marL="0" rtl="0" algn="l">
                        <a:spcBef>
                          <a:spcPts val="0"/>
                        </a:spcBef>
                        <a:spcAft>
                          <a:spcPts val="0"/>
                        </a:spcAft>
                        <a:buNone/>
                      </a:pPr>
                      <a:r>
                        <a:rPr lang="en" sz="2000"/>
                        <a:t>Sift Up</a:t>
                      </a:r>
                      <a:endParaRPr sz="2000"/>
                    </a:p>
                  </a:txBody>
                  <a:tcPr marT="91425" marB="91425" marR="91425" marL="91425"/>
                </a:tc>
              </a:tr>
              <a:tr h="698025">
                <a:tc>
                  <a:txBody>
                    <a:bodyPr/>
                    <a:lstStyle/>
                    <a:p>
                      <a:pPr indent="0" lvl="0" marL="0" rtl="0" algn="l">
                        <a:spcBef>
                          <a:spcPts val="0"/>
                        </a:spcBef>
                        <a:spcAft>
                          <a:spcPts val="0"/>
                        </a:spcAft>
                        <a:buNone/>
                      </a:pPr>
                      <a:r>
                        <a:rPr lang="en" sz="2000"/>
                        <a:t>Max Heap</a:t>
                      </a:r>
                      <a:endParaRPr sz="2000"/>
                    </a:p>
                  </a:txBody>
                  <a:tcPr marT="91425" marB="91425" marR="91425" marL="91425"/>
                </a:tc>
                <a:tc>
                  <a:txBody>
                    <a:bodyPr/>
                    <a:lstStyle/>
                    <a:p>
                      <a:pPr indent="0" lvl="0" marL="0" rtl="0" algn="l">
                        <a:spcBef>
                          <a:spcPts val="0"/>
                        </a:spcBef>
                        <a:spcAft>
                          <a:spcPts val="0"/>
                        </a:spcAft>
                        <a:buNone/>
                      </a:pPr>
                      <a:r>
                        <a:rPr lang="en" sz="2000"/>
                        <a:t>Sift Up</a:t>
                      </a:r>
                      <a:endParaRPr sz="2000"/>
                    </a:p>
                  </a:txBody>
                  <a:tcPr marT="91425" marB="91425" marR="91425" marL="91425"/>
                </a:tc>
                <a:tc>
                  <a:txBody>
                    <a:bodyPr/>
                    <a:lstStyle/>
                    <a:p>
                      <a:pPr indent="0" lvl="0" marL="0" rtl="0" algn="l">
                        <a:spcBef>
                          <a:spcPts val="0"/>
                        </a:spcBef>
                        <a:spcAft>
                          <a:spcPts val="0"/>
                        </a:spcAft>
                        <a:buNone/>
                      </a:pPr>
                      <a:r>
                        <a:rPr lang="en" sz="2000"/>
                        <a:t>Sift Down</a:t>
                      </a:r>
                      <a:endParaRPr sz="20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12"/>
                                        </p:tgtEl>
                                        <p:attrNameLst>
                                          <p:attrName>style.visibility</p:attrName>
                                        </p:attrNameLst>
                                      </p:cBhvr>
                                      <p:to>
                                        <p:strVal val="visible"/>
                                      </p:to>
                                    </p:set>
                                    <p:anim calcmode="lin" valueType="num">
                                      <p:cBhvr additive="base">
                                        <p:cTn dur="1000"/>
                                        <p:tgtEl>
                                          <p:spTgt spid="21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13"/>
                                        </p:tgtEl>
                                        <p:attrNameLst>
                                          <p:attrName>style.visibility</p:attrName>
                                        </p:attrNameLst>
                                      </p:cBhvr>
                                      <p:to>
                                        <p:strVal val="visible"/>
                                      </p:to>
                                    </p:set>
                                    <p:anim calcmode="lin" valueType="num">
                                      <p:cBhvr additive="base">
                                        <p:cTn dur="1000"/>
                                        <p:tgtEl>
                                          <p:spTgt spid="21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4"/>
                                        </p:tgtEl>
                                        <p:attrNameLst>
                                          <p:attrName>style.visibility</p:attrName>
                                        </p:attrNameLst>
                                      </p:cBhvr>
                                      <p:to>
                                        <p:strVal val="visible"/>
                                      </p:to>
                                    </p:set>
                                    <p:animEffect filter="fade" transition="in">
                                      <p:cBhvr>
                                        <p:cTn dur="1500"/>
                                        <p:tgtEl>
                                          <p:spTgt spid="2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09"/>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Heapifying Arrays</a:t>
            </a:r>
            <a:endParaRPr/>
          </a:p>
        </p:txBody>
      </p:sp>
      <p:sp>
        <p:nvSpPr>
          <p:cNvPr id="2120" name="Google Shape;2120;p209"/>
          <p:cNvSpPr txBox="1"/>
          <p:nvPr>
            <p:ph idx="1" type="body"/>
          </p:nvPr>
        </p:nvSpPr>
        <p:spPr>
          <a:xfrm>
            <a:off x="1303800" y="597025"/>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Insertion, Deletion, and Updating will inevitably violate the integrity of Heaps in arrays</a:t>
            </a:r>
            <a:endParaRPr sz="2000"/>
          </a:p>
        </p:txBody>
      </p:sp>
      <p:sp>
        <p:nvSpPr>
          <p:cNvPr id="2121" name="Google Shape;2121;p209"/>
          <p:cNvSpPr txBox="1"/>
          <p:nvPr>
            <p:ph idx="1" type="body"/>
          </p:nvPr>
        </p:nvSpPr>
        <p:spPr>
          <a:xfrm>
            <a:off x="1303800" y="1503900"/>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As such, we need to</a:t>
            </a:r>
            <a:r>
              <a:rPr b="1" lang="en" sz="2000"/>
              <a:t> </a:t>
            </a:r>
            <a:r>
              <a:rPr b="1" lang="en" sz="2000">
                <a:solidFill>
                  <a:srgbClr val="351C75"/>
                </a:solidFill>
              </a:rPr>
              <a:t>Heapify </a:t>
            </a:r>
            <a:r>
              <a:rPr lang="en" sz="2000">
                <a:solidFill>
                  <a:srgbClr val="262626"/>
                </a:solidFill>
              </a:rPr>
              <a:t>the array, which means transforming it into a valid Heap data structure</a:t>
            </a:r>
            <a:endParaRPr sz="2000">
              <a:solidFill>
                <a:srgbClr val="262626"/>
              </a:solidFill>
            </a:endParaRPr>
          </a:p>
        </p:txBody>
      </p:sp>
      <p:sp>
        <p:nvSpPr>
          <p:cNvPr id="2122" name="Google Shape;2122;p209"/>
          <p:cNvSpPr txBox="1"/>
          <p:nvPr>
            <p:ph idx="1" type="body"/>
          </p:nvPr>
        </p:nvSpPr>
        <p:spPr>
          <a:xfrm>
            <a:off x="1303800" y="2370613"/>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Heapifying an array will involve performing sifting operations until the integrity of the Heap is resolved</a:t>
            </a:r>
            <a:endParaRPr sz="2000">
              <a:solidFill>
                <a:srgbClr val="262626"/>
              </a:solidFill>
            </a:endParaRPr>
          </a:p>
        </p:txBody>
      </p:sp>
      <p:sp>
        <p:nvSpPr>
          <p:cNvPr id="2123" name="Google Shape;2123;p209"/>
          <p:cNvSpPr txBox="1"/>
          <p:nvPr>
            <p:ph idx="1" type="body"/>
          </p:nvPr>
        </p:nvSpPr>
        <p:spPr>
          <a:xfrm>
            <a:off x="1303800" y="3144900"/>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When heapifying an array, we can ensure we are sifting the correct indexes by following our Heap formulas</a:t>
            </a:r>
            <a:endParaRPr sz="2000"/>
          </a:p>
        </p:txBody>
      </p:sp>
      <p:sp>
        <p:nvSpPr>
          <p:cNvPr id="2124" name="Google Shape;2124;p209"/>
          <p:cNvSpPr txBox="1"/>
          <p:nvPr>
            <p:ph idx="1" type="body"/>
          </p:nvPr>
        </p:nvSpPr>
        <p:spPr>
          <a:xfrm>
            <a:off x="1303800" y="4144200"/>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Heapifying has a worst case time complexity of O(n)</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20"/>
                                        </p:tgtEl>
                                        <p:attrNameLst>
                                          <p:attrName>style.visibility</p:attrName>
                                        </p:attrNameLst>
                                      </p:cBhvr>
                                      <p:to>
                                        <p:strVal val="visible"/>
                                      </p:to>
                                    </p:set>
                                    <p:anim calcmode="lin" valueType="num">
                                      <p:cBhvr additive="base">
                                        <p:cTn dur="1000"/>
                                        <p:tgtEl>
                                          <p:spTgt spid="21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21"/>
                                        </p:tgtEl>
                                        <p:attrNameLst>
                                          <p:attrName>style.visibility</p:attrName>
                                        </p:attrNameLst>
                                      </p:cBhvr>
                                      <p:to>
                                        <p:strVal val="visible"/>
                                      </p:to>
                                    </p:set>
                                    <p:anim calcmode="lin" valueType="num">
                                      <p:cBhvr additive="base">
                                        <p:cTn dur="1000"/>
                                        <p:tgtEl>
                                          <p:spTgt spid="2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22"/>
                                        </p:tgtEl>
                                        <p:attrNameLst>
                                          <p:attrName>style.visibility</p:attrName>
                                        </p:attrNameLst>
                                      </p:cBhvr>
                                      <p:to>
                                        <p:strVal val="visible"/>
                                      </p:to>
                                    </p:set>
                                    <p:anim calcmode="lin" valueType="num">
                                      <p:cBhvr additive="base">
                                        <p:cTn dur="1000"/>
                                        <p:tgtEl>
                                          <p:spTgt spid="21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23"/>
                                        </p:tgtEl>
                                        <p:attrNameLst>
                                          <p:attrName>style.visibility</p:attrName>
                                        </p:attrNameLst>
                                      </p:cBhvr>
                                      <p:to>
                                        <p:strVal val="visible"/>
                                      </p:to>
                                    </p:set>
                                    <p:anim calcmode="lin" valueType="num">
                                      <p:cBhvr additive="base">
                                        <p:cTn dur="1000"/>
                                        <p:tgtEl>
                                          <p:spTgt spid="21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24"/>
                                        </p:tgtEl>
                                        <p:attrNameLst>
                                          <p:attrName>style.visibility</p:attrName>
                                        </p:attrNameLst>
                                      </p:cBhvr>
                                      <p:to>
                                        <p:strVal val="visible"/>
                                      </p:to>
                                    </p:set>
                                    <p:anim calcmode="lin" valueType="num">
                                      <p:cBhvr additive="base">
                                        <p:cTn dur="1000"/>
                                        <p:tgtEl>
                                          <p:spTgt spid="21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1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30" name="Google Shape;2130;p21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31" name="Google Shape;2131;p21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211"/>
          <p:cNvSpPr txBox="1"/>
          <p:nvPr>
            <p:ph type="title"/>
          </p:nvPr>
        </p:nvSpPr>
        <p:spPr>
          <a:xfrm>
            <a:off x="1247100" y="387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Heaps &amp; Priority Queues</a:t>
            </a:r>
            <a:endParaRPr/>
          </a:p>
        </p:txBody>
      </p:sp>
      <p:sp>
        <p:nvSpPr>
          <p:cNvPr id="2137" name="Google Shape;2137;p211"/>
          <p:cNvSpPr txBox="1"/>
          <p:nvPr>
            <p:ph idx="1" type="body"/>
          </p:nvPr>
        </p:nvSpPr>
        <p:spPr>
          <a:xfrm>
            <a:off x="1247100" y="629800"/>
            <a:ext cx="7030500" cy="8109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Priority Queues are often implemented using Binary Heaps</a:t>
            </a:r>
            <a:endParaRPr sz="2000"/>
          </a:p>
        </p:txBody>
      </p:sp>
      <p:sp>
        <p:nvSpPr>
          <p:cNvPr id="2138" name="Google Shape;2138;p211"/>
          <p:cNvSpPr txBox="1"/>
          <p:nvPr>
            <p:ph idx="1" type="body"/>
          </p:nvPr>
        </p:nvSpPr>
        <p:spPr>
          <a:xfrm>
            <a:off x="1247100" y="1399450"/>
            <a:ext cx="7030500" cy="8109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This is due to Binary Heap Properties working well with the concept of priority</a:t>
            </a:r>
            <a:endParaRPr sz="2000"/>
          </a:p>
        </p:txBody>
      </p:sp>
      <p:sp>
        <p:nvSpPr>
          <p:cNvPr id="2139" name="Google Shape;2139;p211"/>
          <p:cNvSpPr txBox="1"/>
          <p:nvPr>
            <p:ph idx="1" type="body"/>
          </p:nvPr>
        </p:nvSpPr>
        <p:spPr>
          <a:xfrm>
            <a:off x="1247100" y="2166300"/>
            <a:ext cx="7030500" cy="8109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If the item with highest priority is the root, all other priorities can be found in at least O(n) time</a:t>
            </a:r>
            <a:endParaRPr sz="2000"/>
          </a:p>
        </p:txBody>
      </p:sp>
      <p:pic>
        <p:nvPicPr>
          <p:cNvPr id="2140" name="Google Shape;2140;p211"/>
          <p:cNvPicPr preferRelativeResize="0"/>
          <p:nvPr/>
        </p:nvPicPr>
        <p:blipFill rotWithShape="1">
          <a:blip r:embed="rId3">
            <a:alphaModFix/>
          </a:blip>
          <a:srcRect b="0" l="4232" r="0" t="0"/>
          <a:stretch/>
        </p:blipFill>
        <p:spPr>
          <a:xfrm>
            <a:off x="1360450" y="2977200"/>
            <a:ext cx="6546275" cy="194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7"/>
                                        </p:tgtEl>
                                        <p:attrNameLst>
                                          <p:attrName>style.visibility</p:attrName>
                                        </p:attrNameLst>
                                      </p:cBhvr>
                                      <p:to>
                                        <p:strVal val="visible"/>
                                      </p:to>
                                    </p:set>
                                    <p:anim calcmode="lin" valueType="num">
                                      <p:cBhvr additive="base">
                                        <p:cTn dur="1000"/>
                                        <p:tgtEl>
                                          <p:spTgt spid="21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8"/>
                                        </p:tgtEl>
                                        <p:attrNameLst>
                                          <p:attrName>style.visibility</p:attrName>
                                        </p:attrNameLst>
                                      </p:cBhvr>
                                      <p:to>
                                        <p:strVal val="visible"/>
                                      </p:to>
                                    </p:set>
                                    <p:anim calcmode="lin" valueType="num">
                                      <p:cBhvr additive="base">
                                        <p:cTn dur="1000"/>
                                        <p:tgtEl>
                                          <p:spTgt spid="21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9"/>
                                        </p:tgtEl>
                                        <p:attrNameLst>
                                          <p:attrName>style.visibility</p:attrName>
                                        </p:attrNameLst>
                                      </p:cBhvr>
                                      <p:to>
                                        <p:strVal val="visible"/>
                                      </p:to>
                                    </p:set>
                                    <p:anim calcmode="lin" valueType="num">
                                      <p:cBhvr additive="base">
                                        <p:cTn dur="1000"/>
                                        <p:tgtEl>
                                          <p:spTgt spid="21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40"/>
                                        </p:tgtEl>
                                        <p:attrNameLst>
                                          <p:attrName>style.visibility</p:attrName>
                                        </p:attrNameLst>
                                      </p:cBhvr>
                                      <p:to>
                                        <p:strVal val="visible"/>
                                      </p:to>
                                    </p:set>
                                    <p:anim calcmode="lin" valueType="num">
                                      <p:cBhvr additive="base">
                                        <p:cTn dur="1000"/>
                                        <p:tgtEl>
                                          <p:spTgt spid="21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21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Valuable Resources</a:t>
            </a:r>
            <a:endParaRPr/>
          </a:p>
        </p:txBody>
      </p:sp>
      <p:sp>
        <p:nvSpPr>
          <p:cNvPr id="2146" name="Google Shape;2146;p212"/>
          <p:cNvSpPr txBox="1"/>
          <p:nvPr>
            <p:ph idx="1" type="body"/>
          </p:nvPr>
        </p:nvSpPr>
        <p:spPr>
          <a:xfrm>
            <a:off x="616150" y="1990050"/>
            <a:ext cx="77181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u="sng">
                <a:solidFill>
                  <a:schemeClr val="hlink"/>
                </a:solidFill>
                <a:hlinkClick r:id="rId3"/>
              </a:rPr>
              <a:t>Fundamental Review of Heaps (includes mathematical proof)</a:t>
            </a:r>
            <a:endParaRPr sz="2000"/>
          </a:p>
          <a:p>
            <a:pPr indent="0" lvl="0" marL="0" rtl="0" algn="l">
              <a:spcBef>
                <a:spcPts val="1200"/>
              </a:spcBef>
              <a:spcAft>
                <a:spcPts val="1200"/>
              </a:spcAft>
              <a:buNone/>
            </a:pPr>
            <a:r>
              <a:rPr lang="en" sz="2000" u="sng">
                <a:solidFill>
                  <a:schemeClr val="hlink"/>
                </a:solidFill>
                <a:hlinkClick r:id="rId4"/>
              </a:rPr>
              <a:t>Relationship between Binary Heaps and Priority Queues</a:t>
            </a:r>
            <a:endParaRPr sz="2000"/>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213"/>
          <p:cNvSpPr txBox="1"/>
          <p:nvPr>
            <p:ph type="title"/>
          </p:nvPr>
        </p:nvSpPr>
        <p:spPr>
          <a:xfrm>
            <a:off x="1303800" y="62775"/>
            <a:ext cx="7030500" cy="117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74EA7"/>
                </a:solidFill>
              </a:rPr>
              <a:t>Weekcode Challenge #2</a:t>
            </a:r>
            <a:r>
              <a:rPr lang="en"/>
              <a:t>3</a:t>
            </a:r>
            <a:r>
              <a:rPr lang="en">
                <a:solidFill>
                  <a:srgbClr val="674EA7"/>
                </a:solidFill>
              </a:rPr>
              <a:t>:</a:t>
            </a:r>
            <a:endParaRPr>
              <a:solidFill>
                <a:srgbClr val="674EA7"/>
              </a:solidFill>
            </a:endParaRPr>
          </a:p>
          <a:p>
            <a:pPr indent="0" lvl="0" marL="0" rtl="0" algn="l">
              <a:spcBef>
                <a:spcPts val="0"/>
              </a:spcBef>
              <a:spcAft>
                <a:spcPts val="0"/>
              </a:spcAft>
              <a:buNone/>
            </a:pPr>
            <a:r>
              <a:rPr lang="en"/>
              <a:t>The Heapification Problem</a:t>
            </a:r>
            <a:endParaRPr/>
          </a:p>
          <a:p>
            <a:pPr indent="0" lvl="0" marL="0" rtl="0" algn="l">
              <a:spcBef>
                <a:spcPts val="0"/>
              </a:spcBef>
              <a:spcAft>
                <a:spcPts val="0"/>
              </a:spcAft>
              <a:buNone/>
            </a:pPr>
            <a:r>
              <a:t/>
            </a:r>
            <a:endParaRPr>
              <a:solidFill>
                <a:srgbClr val="674EA7"/>
              </a:solidFill>
            </a:endParaRPr>
          </a:p>
          <a:p>
            <a:pPr indent="0" lvl="0" marL="0" rtl="0" algn="l">
              <a:spcBef>
                <a:spcPts val="0"/>
              </a:spcBef>
              <a:spcAft>
                <a:spcPts val="0"/>
              </a:spcAft>
              <a:buNone/>
            </a:pPr>
            <a:r>
              <a:t/>
            </a:r>
            <a:endParaRPr/>
          </a:p>
        </p:txBody>
      </p:sp>
      <p:pic>
        <p:nvPicPr>
          <p:cNvPr descr="Best Easy Medium Hard Royalty-Free Images, Stock Photos &amp; Pictures |  Shutterstock" id="2152" name="Google Shape;2152;p213"/>
          <p:cNvPicPr preferRelativeResize="0"/>
          <p:nvPr/>
        </p:nvPicPr>
        <p:blipFill rotWithShape="1">
          <a:blip r:embed="rId3">
            <a:alphaModFix/>
          </a:blip>
          <a:srcRect b="13571" l="32543" r="31721" t="13579"/>
          <a:stretch/>
        </p:blipFill>
        <p:spPr>
          <a:xfrm>
            <a:off x="7443675" y="0"/>
            <a:ext cx="1700326" cy="851950"/>
          </a:xfrm>
          <a:prstGeom prst="rect">
            <a:avLst/>
          </a:prstGeom>
          <a:noFill/>
          <a:ln>
            <a:noFill/>
          </a:ln>
        </p:spPr>
      </p:pic>
      <p:sp>
        <p:nvSpPr>
          <p:cNvPr id="2153" name="Google Shape;2153;p213"/>
          <p:cNvSpPr txBox="1"/>
          <p:nvPr/>
        </p:nvSpPr>
        <p:spPr>
          <a:xfrm>
            <a:off x="1303800" y="1062075"/>
            <a:ext cx="7030500" cy="237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latin typeface="Nunito"/>
                <a:ea typeface="Nunito"/>
                <a:cs typeface="Nunito"/>
                <a:sym typeface="Nunito"/>
              </a:rPr>
              <a:t>Create two arrays that are 11 items long. Populate the arrays with random integers. Then, heapify the arrays so one is sorted least to greatest, and one greatest to least (to make this problem easier, you can initialize both of you arrays to be in this state). Then, create a min and max heap out of your heapified arrays.</a:t>
            </a:r>
            <a:endParaRPr sz="1800">
              <a:latin typeface="Nunito"/>
              <a:ea typeface="Nunito"/>
              <a:cs typeface="Nunito"/>
              <a:sym typeface="Nunito"/>
            </a:endParaRPr>
          </a:p>
        </p:txBody>
      </p:sp>
      <p:pic>
        <p:nvPicPr>
          <p:cNvPr id="2154" name="Google Shape;2154;p213"/>
          <p:cNvPicPr preferRelativeResize="0"/>
          <p:nvPr/>
        </p:nvPicPr>
        <p:blipFill>
          <a:blip r:embed="rId4">
            <a:alphaModFix/>
          </a:blip>
          <a:stretch>
            <a:fillRect/>
          </a:stretch>
        </p:blipFill>
        <p:spPr>
          <a:xfrm>
            <a:off x="2386625" y="2829150"/>
            <a:ext cx="4533900" cy="21947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14"/>
          <p:cNvSpPr txBox="1"/>
          <p:nvPr>
            <p:ph type="title"/>
          </p:nvPr>
        </p:nvSpPr>
        <p:spPr>
          <a:xfrm>
            <a:off x="1303800" y="99550"/>
            <a:ext cx="7030500" cy="12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Weekcode Challenge #24:</a:t>
            </a:r>
            <a:endParaRPr sz="2400"/>
          </a:p>
          <a:p>
            <a:pPr indent="0" lvl="0" marL="0" rtl="0" algn="l">
              <a:spcBef>
                <a:spcPts val="0"/>
              </a:spcBef>
              <a:spcAft>
                <a:spcPts val="0"/>
              </a:spcAft>
              <a:buNone/>
            </a:pPr>
            <a:r>
              <a:rPr lang="en" sz="2400"/>
              <a:t>The Heap Operations Problem</a:t>
            </a:r>
            <a:endParaRPr sz="2400"/>
          </a:p>
        </p:txBody>
      </p:sp>
      <p:sp>
        <p:nvSpPr>
          <p:cNvPr id="2160" name="Google Shape;2160;p214"/>
          <p:cNvSpPr txBox="1"/>
          <p:nvPr>
            <p:ph idx="1" type="body"/>
          </p:nvPr>
        </p:nvSpPr>
        <p:spPr>
          <a:xfrm>
            <a:off x="1303800" y="955700"/>
            <a:ext cx="7030500" cy="153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Take your two heaps from Weekcode #24. One should be a Min Heap, the other a Max Heap. Insert 1 Node into both trees, and heapify the resulting array. Then, remove 1 Node from both heaps (not the Node you just inserted), and heapify the resulting array.  </a:t>
            </a:r>
            <a:endParaRPr sz="1500"/>
          </a:p>
        </p:txBody>
      </p:sp>
      <p:pic>
        <p:nvPicPr>
          <p:cNvPr descr="Best Easy Medium Hard Royalty-Free Images, Stock Photos &amp; Pictures |  Shutterstock" id="2161" name="Google Shape;2161;p214"/>
          <p:cNvPicPr preferRelativeResize="0"/>
          <p:nvPr/>
        </p:nvPicPr>
        <p:blipFill rotWithShape="1">
          <a:blip r:embed="rId3">
            <a:alphaModFix/>
          </a:blip>
          <a:srcRect b="13579" l="67157" r="0" t="13571"/>
          <a:stretch/>
        </p:blipFill>
        <p:spPr>
          <a:xfrm>
            <a:off x="7581300" y="0"/>
            <a:ext cx="1562700" cy="851950"/>
          </a:xfrm>
          <a:prstGeom prst="rect">
            <a:avLst/>
          </a:prstGeom>
          <a:noFill/>
          <a:ln>
            <a:noFill/>
          </a:ln>
        </p:spPr>
      </p:pic>
      <p:pic>
        <p:nvPicPr>
          <p:cNvPr id="2162" name="Google Shape;2162;p214"/>
          <p:cNvPicPr preferRelativeResize="0"/>
          <p:nvPr/>
        </p:nvPicPr>
        <p:blipFill>
          <a:blip r:embed="rId4">
            <a:alphaModFix/>
          </a:blip>
          <a:stretch>
            <a:fillRect/>
          </a:stretch>
        </p:blipFill>
        <p:spPr>
          <a:xfrm>
            <a:off x="0" y="2196250"/>
            <a:ext cx="5049024" cy="2786224"/>
          </a:xfrm>
          <a:prstGeom prst="rect">
            <a:avLst/>
          </a:prstGeom>
          <a:noFill/>
          <a:ln>
            <a:noFill/>
          </a:ln>
        </p:spPr>
      </p:pic>
      <p:pic>
        <p:nvPicPr>
          <p:cNvPr id="2163" name="Google Shape;2163;p214"/>
          <p:cNvPicPr preferRelativeResize="0"/>
          <p:nvPr/>
        </p:nvPicPr>
        <p:blipFill>
          <a:blip r:embed="rId5">
            <a:alphaModFix/>
          </a:blip>
          <a:stretch>
            <a:fillRect/>
          </a:stretch>
        </p:blipFill>
        <p:spPr>
          <a:xfrm>
            <a:off x="4850675" y="2036925"/>
            <a:ext cx="4293325" cy="3030999"/>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215"/>
          <p:cNvSpPr txBox="1"/>
          <p:nvPr>
            <p:ph type="title"/>
          </p:nvPr>
        </p:nvSpPr>
        <p:spPr>
          <a:xfrm>
            <a:off x="1303800" y="62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Looking Ahead</a:t>
            </a:r>
            <a:endParaRPr>
              <a:solidFill>
                <a:srgbClr val="674EA7"/>
              </a:solidFill>
            </a:endParaRPr>
          </a:p>
        </p:txBody>
      </p:sp>
      <p:sp>
        <p:nvSpPr>
          <p:cNvPr id="2169" name="Google Shape;2169;p215"/>
          <p:cNvSpPr txBox="1"/>
          <p:nvPr>
            <p:ph idx="1" type="body"/>
          </p:nvPr>
        </p:nvSpPr>
        <p:spPr>
          <a:xfrm>
            <a:off x="1303800" y="57617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a:t>
            </a:r>
            <a:endParaRPr sz="2000"/>
          </a:p>
          <a:p>
            <a:pPr indent="-355600" lvl="0" marL="457200" rtl="0" algn="l">
              <a:spcBef>
                <a:spcPts val="0"/>
              </a:spcBef>
              <a:spcAft>
                <a:spcPts val="0"/>
              </a:spcAft>
              <a:buSzPts val="2000"/>
              <a:buChar char="●"/>
            </a:pPr>
            <a:r>
              <a:rPr lang="en" sz="2000"/>
              <a:t>Tree Month will persist for all of April</a:t>
            </a:r>
            <a:endParaRPr sz="2000"/>
          </a:p>
          <a:p>
            <a:pPr indent="-355600" lvl="0" marL="457200" rtl="0" algn="l">
              <a:spcBef>
                <a:spcPts val="0"/>
              </a:spcBef>
              <a:spcAft>
                <a:spcPts val="0"/>
              </a:spcAft>
              <a:buSzPts val="2000"/>
              <a:buChar char="●"/>
            </a:pPr>
            <a:r>
              <a:rPr lang="en" sz="2000"/>
              <a:t>Next week: Idk lol</a:t>
            </a:r>
            <a:endParaRPr sz="2000"/>
          </a:p>
          <a:p>
            <a:pPr indent="0" lvl="0" marL="457200" rtl="0" algn="l">
              <a:spcBef>
                <a:spcPts val="1200"/>
              </a:spcBef>
              <a:spcAft>
                <a:spcPts val="1200"/>
              </a:spcAft>
              <a:buNone/>
            </a:pPr>
            <a:r>
              <a:t/>
            </a:r>
            <a:endParaRPr sz="2000"/>
          </a:p>
        </p:txBody>
      </p:sp>
      <p:pic>
        <p:nvPicPr>
          <p:cNvPr id="2170" name="Google Shape;2170;p215"/>
          <p:cNvPicPr preferRelativeResize="0"/>
          <p:nvPr/>
        </p:nvPicPr>
        <p:blipFill>
          <a:blip r:embed="rId3">
            <a:alphaModFix/>
          </a:blip>
          <a:stretch>
            <a:fillRect/>
          </a:stretch>
        </p:blipFill>
        <p:spPr>
          <a:xfrm>
            <a:off x="1047900" y="1897050"/>
            <a:ext cx="6905300" cy="282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69"/>
                                        </p:tgtEl>
                                        <p:attrNameLst>
                                          <p:attrName>style.visibility</p:attrName>
                                        </p:attrNameLst>
                                      </p:cBhvr>
                                      <p:to>
                                        <p:strVal val="visible"/>
                                      </p:to>
                                    </p:set>
                                    <p:anim calcmode="lin" valueType="num">
                                      <p:cBhvr additive="base">
                                        <p:cTn dur="1"/>
                                        <p:tgtEl>
                                          <p:spTgt spid="21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0"/>
                                        </p:tgtEl>
                                        <p:attrNameLst>
                                          <p:attrName>style.visibility</p:attrName>
                                        </p:attrNameLst>
                                      </p:cBhvr>
                                      <p:to>
                                        <p:strVal val="visible"/>
                                      </p:to>
                                    </p:set>
                                    <p:animEffect filter="fade" transition="in">
                                      <p:cBhvr>
                                        <p:cTn dur="1000"/>
                                        <p:tgtEl>
                                          <p:spTgt spid="2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Looking Ahead</a:t>
            </a:r>
            <a:endParaRPr/>
          </a:p>
        </p:txBody>
      </p:sp>
      <p:sp>
        <p:nvSpPr>
          <p:cNvPr id="916" name="Google Shape;916;p54"/>
          <p:cNvSpPr txBox="1"/>
          <p:nvPr>
            <p:ph idx="1" type="body"/>
          </p:nvPr>
        </p:nvSpPr>
        <p:spPr>
          <a:xfrm>
            <a:off x="1303800" y="120562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Next week we will have our first Weekcode </a:t>
            </a:r>
            <a:r>
              <a:rPr lang="en" sz="2000"/>
              <a:t>Challenge</a:t>
            </a:r>
            <a:r>
              <a:rPr lang="en" sz="2000"/>
              <a:t> </a:t>
            </a:r>
            <a:endParaRPr sz="2000"/>
          </a:p>
          <a:p>
            <a:pPr indent="0" lvl="0" marL="457200" rtl="0" algn="l">
              <a:spcBef>
                <a:spcPts val="1200"/>
              </a:spcBef>
              <a:spcAft>
                <a:spcPts val="1200"/>
              </a:spcAft>
              <a:buNone/>
            </a:pPr>
            <a:r>
              <a:t/>
            </a:r>
            <a:endParaRPr sz="2000"/>
          </a:p>
        </p:txBody>
      </p:sp>
      <p:pic>
        <p:nvPicPr>
          <p:cNvPr id="917" name="Google Shape;917;p54"/>
          <p:cNvPicPr preferRelativeResize="0"/>
          <p:nvPr/>
        </p:nvPicPr>
        <p:blipFill>
          <a:blip r:embed="rId3">
            <a:alphaModFix/>
          </a:blip>
          <a:stretch>
            <a:fillRect/>
          </a:stretch>
        </p:blipFill>
        <p:spPr>
          <a:xfrm>
            <a:off x="1303800" y="1842750"/>
            <a:ext cx="6905300" cy="313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
                                        <p:tgtEl>
                                          <p:spTgt spid="9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pic>
        <p:nvPicPr>
          <p:cNvPr descr="Best Easy Medium Hard Royalty-Free Images, Stock Photos &amp; Pictures |  Shutterstock" id="2175" name="Google Shape;2175;p216"/>
          <p:cNvPicPr preferRelativeResize="0"/>
          <p:nvPr/>
        </p:nvPicPr>
        <p:blipFill rotWithShape="1">
          <a:blip r:embed="rId3">
            <a:alphaModFix/>
          </a:blip>
          <a:srcRect b="14552" l="2817" r="68574" t="14146"/>
          <a:stretch/>
        </p:blipFill>
        <p:spPr>
          <a:xfrm>
            <a:off x="1873470" y="658125"/>
            <a:ext cx="2481250" cy="1520150"/>
          </a:xfrm>
          <a:prstGeom prst="rect">
            <a:avLst/>
          </a:prstGeom>
          <a:noFill/>
          <a:ln>
            <a:noFill/>
          </a:ln>
        </p:spPr>
      </p:pic>
      <p:pic>
        <p:nvPicPr>
          <p:cNvPr descr="Best Easy Medium Hard Royalty-Free Images, Stock Photos &amp; Pictures |  Shutterstock" id="2176" name="Google Shape;2176;p216"/>
          <p:cNvPicPr preferRelativeResize="0"/>
          <p:nvPr/>
        </p:nvPicPr>
        <p:blipFill rotWithShape="1">
          <a:blip r:embed="rId3">
            <a:alphaModFix/>
          </a:blip>
          <a:srcRect b="14552" l="31425" r="31654" t="14146"/>
          <a:stretch/>
        </p:blipFill>
        <p:spPr>
          <a:xfrm>
            <a:off x="1572791" y="2178275"/>
            <a:ext cx="3202301" cy="1520150"/>
          </a:xfrm>
          <a:prstGeom prst="rect">
            <a:avLst/>
          </a:prstGeom>
          <a:noFill/>
          <a:ln>
            <a:noFill/>
          </a:ln>
        </p:spPr>
      </p:pic>
      <p:pic>
        <p:nvPicPr>
          <p:cNvPr descr="Best Easy Medium Hard Royalty-Free Images, Stock Photos &amp; Pictures |  Shutterstock" id="2177" name="Google Shape;2177;p216"/>
          <p:cNvPicPr preferRelativeResize="0"/>
          <p:nvPr/>
        </p:nvPicPr>
        <p:blipFill rotWithShape="1">
          <a:blip r:embed="rId3">
            <a:alphaModFix/>
          </a:blip>
          <a:srcRect b="14352" l="68402" r="944" t="14345"/>
          <a:stretch/>
        </p:blipFill>
        <p:spPr>
          <a:xfrm>
            <a:off x="1784713" y="3680975"/>
            <a:ext cx="2658775" cy="1520150"/>
          </a:xfrm>
          <a:prstGeom prst="rect">
            <a:avLst/>
          </a:prstGeom>
          <a:noFill/>
          <a:ln>
            <a:noFill/>
          </a:ln>
        </p:spPr>
      </p:pic>
      <p:sp>
        <p:nvSpPr>
          <p:cNvPr id="2178" name="Google Shape;2178;p216"/>
          <p:cNvSpPr txBox="1"/>
          <p:nvPr>
            <p:ph type="title"/>
          </p:nvPr>
        </p:nvSpPr>
        <p:spPr>
          <a:xfrm>
            <a:off x="1303800" y="1972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Weekcode Stats:</a:t>
            </a:r>
            <a:endParaRPr/>
          </a:p>
        </p:txBody>
      </p:sp>
      <p:sp>
        <p:nvSpPr>
          <p:cNvPr id="2179" name="Google Shape;2179;p216"/>
          <p:cNvSpPr txBox="1"/>
          <p:nvPr/>
        </p:nvSpPr>
        <p:spPr>
          <a:xfrm>
            <a:off x="4836525" y="918550"/>
            <a:ext cx="14454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dk2"/>
                </a:solidFill>
                <a:latin typeface="Nunito"/>
                <a:ea typeface="Nunito"/>
                <a:cs typeface="Nunito"/>
                <a:sym typeface="Nunito"/>
              </a:rPr>
              <a:t>: 10</a:t>
            </a:r>
            <a:endParaRPr b="1" sz="5000">
              <a:solidFill>
                <a:schemeClr val="dk2"/>
              </a:solidFill>
              <a:latin typeface="Nunito"/>
              <a:ea typeface="Nunito"/>
              <a:cs typeface="Nunito"/>
              <a:sym typeface="Nunito"/>
            </a:endParaRPr>
          </a:p>
        </p:txBody>
      </p:sp>
      <p:sp>
        <p:nvSpPr>
          <p:cNvPr id="2180" name="Google Shape;2180;p216"/>
          <p:cNvSpPr txBox="1"/>
          <p:nvPr/>
        </p:nvSpPr>
        <p:spPr>
          <a:xfrm>
            <a:off x="4921525" y="2289525"/>
            <a:ext cx="14454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dk2"/>
                </a:solidFill>
                <a:latin typeface="Nunito"/>
                <a:ea typeface="Nunito"/>
                <a:cs typeface="Nunito"/>
                <a:sym typeface="Nunito"/>
              </a:rPr>
              <a:t>: 8</a:t>
            </a:r>
            <a:endParaRPr b="1" sz="5000">
              <a:solidFill>
                <a:schemeClr val="dk2"/>
              </a:solidFill>
              <a:latin typeface="Nunito"/>
              <a:ea typeface="Nunito"/>
              <a:cs typeface="Nunito"/>
              <a:sym typeface="Nunito"/>
            </a:endParaRPr>
          </a:p>
        </p:txBody>
      </p:sp>
      <p:sp>
        <p:nvSpPr>
          <p:cNvPr id="2181" name="Google Shape;2181;p216"/>
          <p:cNvSpPr txBox="1"/>
          <p:nvPr/>
        </p:nvSpPr>
        <p:spPr>
          <a:xfrm>
            <a:off x="4921525" y="3802175"/>
            <a:ext cx="14454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dk2"/>
                </a:solidFill>
                <a:latin typeface="Nunito"/>
                <a:ea typeface="Nunito"/>
                <a:cs typeface="Nunito"/>
                <a:sym typeface="Nunito"/>
              </a:rPr>
              <a:t>: 6</a:t>
            </a:r>
            <a:endParaRPr b="1" sz="5000">
              <a:solidFill>
                <a:schemeClr val="dk2"/>
              </a:solidFill>
              <a:latin typeface="Nunito"/>
              <a:ea typeface="Nunito"/>
              <a:cs typeface="Nunito"/>
              <a:sym typeface="Nunito"/>
            </a:endParaRPr>
          </a:p>
        </p:txBody>
      </p:sp>
      <p:sp>
        <p:nvSpPr>
          <p:cNvPr id="2182" name="Google Shape;2182;p216"/>
          <p:cNvSpPr txBox="1"/>
          <p:nvPr/>
        </p:nvSpPr>
        <p:spPr>
          <a:xfrm>
            <a:off x="6632575" y="2178275"/>
            <a:ext cx="22137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dk2"/>
                </a:solidFill>
                <a:latin typeface="Nunito"/>
                <a:ea typeface="Nunito"/>
                <a:cs typeface="Nunito"/>
                <a:sym typeface="Nunito"/>
              </a:rPr>
              <a:t>Total: 24</a:t>
            </a:r>
            <a:endParaRPr b="1" sz="5000">
              <a:solidFill>
                <a:schemeClr val="dk2"/>
              </a:solidFill>
              <a:latin typeface="Nunito"/>
              <a:ea typeface="Nunito"/>
              <a:cs typeface="Nunito"/>
              <a:sym typeface="Nunito"/>
            </a:endParaRPr>
          </a:p>
        </p:txBody>
      </p:sp>
      <p:sp>
        <p:nvSpPr>
          <p:cNvPr id="2183" name="Google Shape;2183;p216"/>
          <p:cNvSpPr txBox="1"/>
          <p:nvPr/>
        </p:nvSpPr>
        <p:spPr>
          <a:xfrm>
            <a:off x="339325" y="1410500"/>
            <a:ext cx="14454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Nunito"/>
                <a:ea typeface="Nunito"/>
                <a:cs typeface="Nunito"/>
                <a:sym typeface="Nunito"/>
              </a:rPr>
              <a:t>41.6%</a:t>
            </a:r>
            <a:endParaRPr b="1" sz="2500">
              <a:solidFill>
                <a:schemeClr val="dk2"/>
              </a:solidFill>
              <a:latin typeface="Nunito"/>
              <a:ea typeface="Nunito"/>
              <a:cs typeface="Nunito"/>
              <a:sym typeface="Nunito"/>
            </a:endParaRPr>
          </a:p>
        </p:txBody>
      </p:sp>
      <p:sp>
        <p:nvSpPr>
          <p:cNvPr id="2184" name="Google Shape;2184;p216"/>
          <p:cNvSpPr txBox="1"/>
          <p:nvPr/>
        </p:nvSpPr>
        <p:spPr>
          <a:xfrm>
            <a:off x="339325" y="2917825"/>
            <a:ext cx="14454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Nunito"/>
                <a:ea typeface="Nunito"/>
                <a:cs typeface="Nunito"/>
                <a:sym typeface="Nunito"/>
              </a:rPr>
              <a:t>33.3%</a:t>
            </a:r>
            <a:endParaRPr b="1" sz="2500">
              <a:solidFill>
                <a:schemeClr val="dk2"/>
              </a:solidFill>
              <a:latin typeface="Nunito"/>
              <a:ea typeface="Nunito"/>
              <a:cs typeface="Nunito"/>
              <a:sym typeface="Nunito"/>
            </a:endParaRPr>
          </a:p>
        </p:txBody>
      </p:sp>
      <p:sp>
        <p:nvSpPr>
          <p:cNvPr id="2185" name="Google Shape;2185;p216"/>
          <p:cNvSpPr txBox="1"/>
          <p:nvPr/>
        </p:nvSpPr>
        <p:spPr>
          <a:xfrm>
            <a:off x="520075" y="4425150"/>
            <a:ext cx="14454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Nunito"/>
                <a:ea typeface="Nunito"/>
                <a:cs typeface="Nunito"/>
                <a:sym typeface="Nunito"/>
              </a:rPr>
              <a:t>25</a:t>
            </a:r>
            <a:r>
              <a:rPr b="1" lang="en" sz="2500">
                <a:solidFill>
                  <a:schemeClr val="dk2"/>
                </a:solidFill>
                <a:latin typeface="Nunito"/>
                <a:ea typeface="Nunito"/>
                <a:cs typeface="Nunito"/>
                <a:sym typeface="Nunito"/>
              </a:rPr>
              <a:t>%</a:t>
            </a:r>
            <a:endParaRPr b="1" sz="2500">
              <a:solidFill>
                <a:schemeClr val="dk2"/>
              </a:solidFill>
              <a:latin typeface="Nunito"/>
              <a:ea typeface="Nunito"/>
              <a:cs typeface="Nunito"/>
              <a:sym typeface="Nunito"/>
            </a:endParaRPr>
          </a:p>
        </p:txBody>
      </p:sp>
    </p:spTree>
  </p:cSld>
  <p:clrMapOvr>
    <a:masterClrMapping/>
  </p:clrMapOvr>
  <p:transition spd="med">
    <p:push/>
  </p:transition>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217"/>
          <p:cNvSpPr txBox="1"/>
          <p:nvPr>
            <p:ph type="title"/>
          </p:nvPr>
        </p:nvSpPr>
        <p:spPr>
          <a:xfrm>
            <a:off x="1303800" y="116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Topics covered:</a:t>
            </a:r>
            <a:endParaRPr/>
          </a:p>
        </p:txBody>
      </p:sp>
      <p:sp>
        <p:nvSpPr>
          <p:cNvPr id="2191" name="Google Shape;2191;p217"/>
          <p:cNvSpPr txBox="1"/>
          <p:nvPr>
            <p:ph idx="1" type="body"/>
          </p:nvPr>
        </p:nvSpPr>
        <p:spPr>
          <a:xfrm>
            <a:off x="1303800" y="1338275"/>
            <a:ext cx="2810100" cy="654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Big O Notation</a:t>
            </a:r>
            <a:endParaRPr sz="2000"/>
          </a:p>
        </p:txBody>
      </p:sp>
      <p:sp>
        <p:nvSpPr>
          <p:cNvPr id="2192" name="Google Shape;2192;p217"/>
          <p:cNvSpPr txBox="1"/>
          <p:nvPr>
            <p:ph idx="1" type="body"/>
          </p:nvPr>
        </p:nvSpPr>
        <p:spPr>
          <a:xfrm>
            <a:off x="1303800" y="1993175"/>
            <a:ext cx="2810100" cy="654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Hashmaps</a:t>
            </a:r>
            <a:endParaRPr sz="2000"/>
          </a:p>
        </p:txBody>
      </p:sp>
      <p:sp>
        <p:nvSpPr>
          <p:cNvPr id="2193" name="Google Shape;2193;p217"/>
          <p:cNvSpPr txBox="1"/>
          <p:nvPr>
            <p:ph idx="1" type="body"/>
          </p:nvPr>
        </p:nvSpPr>
        <p:spPr>
          <a:xfrm>
            <a:off x="1303800" y="2648075"/>
            <a:ext cx="2810100" cy="654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Linked Lists</a:t>
            </a:r>
            <a:endParaRPr sz="2000"/>
          </a:p>
        </p:txBody>
      </p:sp>
      <p:sp>
        <p:nvSpPr>
          <p:cNvPr id="2194" name="Google Shape;2194;p217"/>
          <p:cNvSpPr txBox="1"/>
          <p:nvPr>
            <p:ph idx="1" type="body"/>
          </p:nvPr>
        </p:nvSpPr>
        <p:spPr>
          <a:xfrm>
            <a:off x="1303800" y="3302975"/>
            <a:ext cx="2810100" cy="654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Binary Search</a:t>
            </a:r>
            <a:endParaRPr sz="2000"/>
          </a:p>
        </p:txBody>
      </p:sp>
      <p:sp>
        <p:nvSpPr>
          <p:cNvPr id="2195" name="Google Shape;2195;p217"/>
          <p:cNvSpPr txBox="1"/>
          <p:nvPr>
            <p:ph idx="1" type="body"/>
          </p:nvPr>
        </p:nvSpPr>
        <p:spPr>
          <a:xfrm>
            <a:off x="1303800" y="3957875"/>
            <a:ext cx="2810100" cy="654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Mergesort</a:t>
            </a:r>
            <a:endParaRPr sz="2000"/>
          </a:p>
        </p:txBody>
      </p:sp>
      <p:sp>
        <p:nvSpPr>
          <p:cNvPr id="2196" name="Google Shape;2196;p217"/>
          <p:cNvSpPr txBox="1"/>
          <p:nvPr>
            <p:ph idx="1" type="body"/>
          </p:nvPr>
        </p:nvSpPr>
        <p:spPr>
          <a:xfrm>
            <a:off x="4176750" y="884850"/>
            <a:ext cx="2810100" cy="654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Stacks &amp; Queues</a:t>
            </a:r>
            <a:endParaRPr sz="2000"/>
          </a:p>
        </p:txBody>
      </p:sp>
      <p:sp>
        <p:nvSpPr>
          <p:cNvPr id="2197" name="Google Shape;2197;p217"/>
          <p:cNvSpPr txBox="1"/>
          <p:nvPr>
            <p:ph idx="1" type="body"/>
          </p:nvPr>
        </p:nvSpPr>
        <p:spPr>
          <a:xfrm>
            <a:off x="4176750" y="1435075"/>
            <a:ext cx="2810100" cy="654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Sliding Window</a:t>
            </a:r>
            <a:endParaRPr sz="2000"/>
          </a:p>
        </p:txBody>
      </p:sp>
      <p:sp>
        <p:nvSpPr>
          <p:cNvPr id="2198" name="Google Shape;2198;p217"/>
          <p:cNvSpPr txBox="1"/>
          <p:nvPr>
            <p:ph idx="1" type="body"/>
          </p:nvPr>
        </p:nvSpPr>
        <p:spPr>
          <a:xfrm>
            <a:off x="4176750" y="1963788"/>
            <a:ext cx="3383700" cy="880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Tree Fundamentals</a:t>
            </a:r>
            <a:endParaRPr sz="2000"/>
          </a:p>
        </p:txBody>
      </p:sp>
      <p:sp>
        <p:nvSpPr>
          <p:cNvPr id="2199" name="Google Shape;2199;p217"/>
          <p:cNvSpPr txBox="1"/>
          <p:nvPr>
            <p:ph idx="1" type="body"/>
          </p:nvPr>
        </p:nvSpPr>
        <p:spPr>
          <a:xfrm>
            <a:off x="4176750" y="2535113"/>
            <a:ext cx="3383700" cy="880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Breadth-First-Search &amp; Depth-First Search</a:t>
            </a:r>
            <a:endParaRPr sz="2000"/>
          </a:p>
        </p:txBody>
      </p:sp>
      <p:sp>
        <p:nvSpPr>
          <p:cNvPr id="2200" name="Google Shape;2200;p217"/>
          <p:cNvSpPr txBox="1"/>
          <p:nvPr>
            <p:ph idx="1" type="body"/>
          </p:nvPr>
        </p:nvSpPr>
        <p:spPr>
          <a:xfrm>
            <a:off x="4176750" y="3410338"/>
            <a:ext cx="3383700" cy="880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Binary Search Tree</a:t>
            </a:r>
            <a:endParaRPr sz="2000"/>
          </a:p>
        </p:txBody>
      </p:sp>
      <p:sp>
        <p:nvSpPr>
          <p:cNvPr id="2201" name="Google Shape;2201;p217"/>
          <p:cNvSpPr txBox="1"/>
          <p:nvPr>
            <p:ph idx="1" type="body"/>
          </p:nvPr>
        </p:nvSpPr>
        <p:spPr>
          <a:xfrm>
            <a:off x="4176750" y="3957875"/>
            <a:ext cx="3383700" cy="880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Binary Heaps</a:t>
            </a:r>
            <a:endParaRPr sz="2000"/>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218"/>
          <p:cNvSpPr txBox="1"/>
          <p:nvPr>
            <p:ph type="title"/>
          </p:nvPr>
        </p:nvSpPr>
        <p:spPr>
          <a:xfrm>
            <a:off x="1303800" y="1168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Topics We Didn’t Have Time To Cover </a:t>
            </a:r>
            <a:endParaRPr/>
          </a:p>
          <a:p>
            <a:pPr indent="0" lvl="0" marL="0" rtl="0" algn="l">
              <a:spcBef>
                <a:spcPts val="0"/>
              </a:spcBef>
              <a:spcAft>
                <a:spcPts val="0"/>
              </a:spcAft>
              <a:buNone/>
            </a:pPr>
            <a:r>
              <a:rPr lang="en"/>
              <a:t>(But Should Have)</a:t>
            </a:r>
            <a:endParaRPr/>
          </a:p>
        </p:txBody>
      </p:sp>
      <p:sp>
        <p:nvSpPr>
          <p:cNvPr id="2207" name="Google Shape;2207;p218"/>
          <p:cNvSpPr txBox="1"/>
          <p:nvPr>
            <p:ph idx="1" type="body"/>
          </p:nvPr>
        </p:nvSpPr>
        <p:spPr>
          <a:xfrm>
            <a:off x="1126650" y="1227188"/>
            <a:ext cx="2810100" cy="654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B-Trees</a:t>
            </a:r>
            <a:endParaRPr sz="2000"/>
          </a:p>
        </p:txBody>
      </p:sp>
      <p:sp>
        <p:nvSpPr>
          <p:cNvPr id="2208" name="Google Shape;2208;p218"/>
          <p:cNvSpPr txBox="1"/>
          <p:nvPr>
            <p:ph idx="1" type="body"/>
          </p:nvPr>
        </p:nvSpPr>
        <p:spPr>
          <a:xfrm>
            <a:off x="1126650" y="1882088"/>
            <a:ext cx="2810100" cy="654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t>Quicksort</a:t>
            </a:r>
            <a:endParaRPr b="1" sz="2000"/>
          </a:p>
        </p:txBody>
      </p:sp>
      <p:sp>
        <p:nvSpPr>
          <p:cNvPr id="2209" name="Google Shape;2209;p218"/>
          <p:cNvSpPr txBox="1"/>
          <p:nvPr>
            <p:ph idx="1" type="body"/>
          </p:nvPr>
        </p:nvSpPr>
        <p:spPr>
          <a:xfrm>
            <a:off x="1126650" y="2648075"/>
            <a:ext cx="2810100" cy="654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Heapsort</a:t>
            </a:r>
            <a:endParaRPr sz="2000"/>
          </a:p>
        </p:txBody>
      </p:sp>
      <p:sp>
        <p:nvSpPr>
          <p:cNvPr id="2210" name="Google Shape;2210;p218"/>
          <p:cNvSpPr txBox="1"/>
          <p:nvPr>
            <p:ph idx="1" type="body"/>
          </p:nvPr>
        </p:nvSpPr>
        <p:spPr>
          <a:xfrm>
            <a:off x="1126650" y="3414050"/>
            <a:ext cx="3164400" cy="1084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Dijkstra's Algorithm</a:t>
            </a:r>
            <a:endParaRPr sz="2000"/>
          </a:p>
        </p:txBody>
      </p:sp>
      <p:sp>
        <p:nvSpPr>
          <p:cNvPr id="2211" name="Google Shape;2211;p218"/>
          <p:cNvSpPr txBox="1"/>
          <p:nvPr>
            <p:ph idx="1" type="body"/>
          </p:nvPr>
        </p:nvSpPr>
        <p:spPr>
          <a:xfrm>
            <a:off x="1106250" y="4158950"/>
            <a:ext cx="3268200" cy="880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Graph Fundamentals</a:t>
            </a:r>
            <a:endParaRPr sz="2000"/>
          </a:p>
        </p:txBody>
      </p:sp>
      <p:sp>
        <p:nvSpPr>
          <p:cNvPr id="2212" name="Google Shape;2212;p218"/>
          <p:cNvSpPr txBox="1"/>
          <p:nvPr>
            <p:ph idx="1" type="body"/>
          </p:nvPr>
        </p:nvSpPr>
        <p:spPr>
          <a:xfrm>
            <a:off x="4374450" y="1001300"/>
            <a:ext cx="3383700" cy="880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Dynamic Programming</a:t>
            </a:r>
            <a:endParaRPr sz="2000"/>
          </a:p>
        </p:txBody>
      </p:sp>
      <p:sp>
        <p:nvSpPr>
          <p:cNvPr id="2213" name="Google Shape;2213;p218"/>
          <p:cNvSpPr txBox="1"/>
          <p:nvPr>
            <p:ph idx="1" type="body"/>
          </p:nvPr>
        </p:nvSpPr>
        <p:spPr>
          <a:xfrm>
            <a:off x="4374450" y="1654525"/>
            <a:ext cx="2810100" cy="654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Bubblesort</a:t>
            </a:r>
            <a:endParaRPr sz="2000"/>
          </a:p>
        </p:txBody>
      </p:sp>
      <p:sp>
        <p:nvSpPr>
          <p:cNvPr id="2214" name="Google Shape;2214;p218"/>
          <p:cNvSpPr txBox="1"/>
          <p:nvPr>
            <p:ph idx="1" type="body"/>
          </p:nvPr>
        </p:nvSpPr>
        <p:spPr>
          <a:xfrm>
            <a:off x="4374450" y="2309413"/>
            <a:ext cx="3383700" cy="880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Algorithm</a:t>
            </a:r>
            <a:endParaRPr sz="2000"/>
          </a:p>
        </p:txBody>
      </p:sp>
      <p:sp>
        <p:nvSpPr>
          <p:cNvPr id="2215" name="Google Shape;2215;p218"/>
          <p:cNvSpPr txBox="1"/>
          <p:nvPr>
            <p:ph idx="1" type="body"/>
          </p:nvPr>
        </p:nvSpPr>
        <p:spPr>
          <a:xfrm>
            <a:off x="4374450" y="2935175"/>
            <a:ext cx="4047000" cy="880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Bellman-Ford Algorithm</a:t>
            </a:r>
            <a:endParaRPr sz="2000"/>
          </a:p>
        </p:txBody>
      </p:sp>
      <p:sp>
        <p:nvSpPr>
          <p:cNvPr id="2216" name="Google Shape;2216;p218"/>
          <p:cNvSpPr txBox="1"/>
          <p:nvPr>
            <p:ph idx="1" type="body"/>
          </p:nvPr>
        </p:nvSpPr>
        <p:spPr>
          <a:xfrm>
            <a:off x="4445975" y="4262688"/>
            <a:ext cx="3383700" cy="880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Tries</a:t>
            </a:r>
            <a:endParaRPr sz="2000"/>
          </a:p>
        </p:txBody>
      </p:sp>
      <p:sp>
        <p:nvSpPr>
          <p:cNvPr id="2217" name="Google Shape;2217;p218"/>
          <p:cNvSpPr txBox="1"/>
          <p:nvPr>
            <p:ph idx="1" type="body"/>
          </p:nvPr>
        </p:nvSpPr>
        <p:spPr>
          <a:xfrm>
            <a:off x="4374450" y="3582050"/>
            <a:ext cx="4047000" cy="576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Insertion Sort</a:t>
            </a:r>
            <a:endParaRPr sz="2000"/>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219"/>
          <p:cNvSpPr txBox="1"/>
          <p:nvPr>
            <p:ph type="title"/>
          </p:nvPr>
        </p:nvSpPr>
        <p:spPr>
          <a:xfrm>
            <a:off x="1241200" y="2063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Looking Ahead</a:t>
            </a:r>
            <a:endParaRPr/>
          </a:p>
        </p:txBody>
      </p:sp>
      <p:sp>
        <p:nvSpPr>
          <p:cNvPr id="2223" name="Google Shape;2223;p219"/>
          <p:cNvSpPr txBox="1"/>
          <p:nvPr>
            <p:ph idx="1" type="body"/>
          </p:nvPr>
        </p:nvSpPr>
        <p:spPr>
          <a:xfrm>
            <a:off x="1303800" y="89387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Keep practicing Data Structures &amp; Algorithms until you die (or get hired)</a:t>
            </a:r>
            <a:r>
              <a:rPr lang="en" sz="2000"/>
              <a:t> </a:t>
            </a:r>
            <a:endParaRPr sz="2000"/>
          </a:p>
          <a:p>
            <a:pPr indent="0" lvl="0" marL="457200" rtl="0" algn="l">
              <a:spcBef>
                <a:spcPts val="1200"/>
              </a:spcBef>
              <a:spcAft>
                <a:spcPts val="1200"/>
              </a:spcAft>
              <a:buNone/>
            </a:pPr>
            <a:r>
              <a:t/>
            </a:r>
            <a:endParaRPr sz="2000"/>
          </a:p>
        </p:txBody>
      </p:sp>
      <p:pic>
        <p:nvPicPr>
          <p:cNvPr id="2224" name="Google Shape;2224;p219"/>
          <p:cNvPicPr preferRelativeResize="0"/>
          <p:nvPr/>
        </p:nvPicPr>
        <p:blipFill>
          <a:blip r:embed="rId3">
            <a:alphaModFix/>
          </a:blip>
          <a:stretch>
            <a:fillRect/>
          </a:stretch>
        </p:blipFill>
        <p:spPr>
          <a:xfrm>
            <a:off x="1387900" y="1878150"/>
            <a:ext cx="6737100" cy="3137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23"/>
                                        </p:tgtEl>
                                        <p:attrNameLst>
                                          <p:attrName>style.visibility</p:attrName>
                                        </p:attrNameLst>
                                      </p:cBhvr>
                                      <p:to>
                                        <p:strVal val="visible"/>
                                      </p:to>
                                    </p:set>
                                    <p:anim calcmode="lin" valueType="num">
                                      <p:cBhvr additive="base">
                                        <p:cTn dur="1"/>
                                        <p:tgtEl>
                                          <p:spTgt spid="22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55"/>
          <p:cNvSpPr txBox="1"/>
          <p:nvPr>
            <p:ph type="ctrTitle"/>
          </p:nvPr>
        </p:nvSpPr>
        <p:spPr>
          <a:xfrm>
            <a:off x="824000" y="1613825"/>
            <a:ext cx="51036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p:txBody>
      </p:sp>
      <p:sp>
        <p:nvSpPr>
          <p:cNvPr id="923" name="Google Shape;923;p55"/>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Week 2: The TwoSub Problem</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8"/>
          <p:cNvSpPr txBox="1"/>
          <p:nvPr>
            <p:ph type="title"/>
          </p:nvPr>
        </p:nvSpPr>
        <p:spPr>
          <a:xfrm>
            <a:off x="1303800" y="1972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END OF WEEKCODE</a:t>
            </a:r>
            <a:endParaRPr/>
          </a:p>
        </p:txBody>
      </p:sp>
      <p:sp>
        <p:nvSpPr>
          <p:cNvPr id="806" name="Google Shape;806;p38"/>
          <p:cNvSpPr txBox="1"/>
          <p:nvPr/>
        </p:nvSpPr>
        <p:spPr>
          <a:xfrm>
            <a:off x="1354650" y="732075"/>
            <a:ext cx="6928800" cy="552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Weekcode has commenced</a:t>
            </a:r>
            <a:endParaRPr sz="2000">
              <a:solidFill>
                <a:schemeClr val="dk2"/>
              </a:solidFill>
              <a:latin typeface="Nunito"/>
              <a:ea typeface="Nunito"/>
              <a:cs typeface="Nunito"/>
              <a:sym typeface="Nunito"/>
            </a:endParaRPr>
          </a:p>
        </p:txBody>
      </p:sp>
      <p:sp>
        <p:nvSpPr>
          <p:cNvPr id="807" name="Google Shape;807;p38"/>
          <p:cNvSpPr txBox="1"/>
          <p:nvPr/>
        </p:nvSpPr>
        <p:spPr>
          <a:xfrm>
            <a:off x="1354650" y="1196550"/>
            <a:ext cx="6928800" cy="864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The last 11 presentations will be stapled onto this presentation for future reference</a:t>
            </a:r>
            <a:endParaRPr sz="2000">
              <a:solidFill>
                <a:schemeClr val="dk2"/>
              </a:solidFill>
              <a:latin typeface="Nunito"/>
              <a:ea typeface="Nunito"/>
              <a:cs typeface="Nunito"/>
              <a:sym typeface="Nunito"/>
            </a:endParaRPr>
          </a:p>
        </p:txBody>
      </p:sp>
      <p:sp>
        <p:nvSpPr>
          <p:cNvPr id="808" name="Google Shape;808;p38"/>
          <p:cNvSpPr txBox="1"/>
          <p:nvPr/>
        </p:nvSpPr>
        <p:spPr>
          <a:xfrm>
            <a:off x="1354650" y="1975513"/>
            <a:ext cx="6928800" cy="864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Skip to the end for unique Week 12 content</a:t>
            </a:r>
            <a:endParaRPr sz="2000">
              <a:solidFill>
                <a:schemeClr val="dk2"/>
              </a:solidFill>
              <a:latin typeface="Nunito"/>
              <a:ea typeface="Nunito"/>
              <a:cs typeface="Nunito"/>
              <a:sym typeface="Nunito"/>
            </a:endParaRPr>
          </a:p>
        </p:txBody>
      </p:sp>
      <p:pic>
        <p:nvPicPr>
          <p:cNvPr id="809" name="Google Shape;809;p38"/>
          <p:cNvPicPr preferRelativeResize="0"/>
          <p:nvPr/>
        </p:nvPicPr>
        <p:blipFill>
          <a:blip r:embed="rId3">
            <a:alphaModFix/>
          </a:blip>
          <a:stretch>
            <a:fillRect/>
          </a:stretch>
        </p:blipFill>
        <p:spPr>
          <a:xfrm>
            <a:off x="251575" y="3240075"/>
            <a:ext cx="5505925" cy="1847825"/>
          </a:xfrm>
          <a:prstGeom prst="rect">
            <a:avLst/>
          </a:prstGeom>
          <a:noFill/>
          <a:ln>
            <a:noFill/>
          </a:ln>
        </p:spPr>
      </p:pic>
      <p:pic>
        <p:nvPicPr>
          <p:cNvPr id="810" name="Google Shape;810;p38"/>
          <p:cNvPicPr preferRelativeResize="0"/>
          <p:nvPr/>
        </p:nvPicPr>
        <p:blipFill>
          <a:blip r:embed="rId4">
            <a:alphaModFix/>
          </a:blip>
          <a:stretch>
            <a:fillRect/>
          </a:stretch>
        </p:blipFill>
        <p:spPr>
          <a:xfrm>
            <a:off x="6033800" y="3487700"/>
            <a:ext cx="2857500" cy="1600200"/>
          </a:xfrm>
          <a:prstGeom prst="rect">
            <a:avLst/>
          </a:prstGeom>
          <a:noFill/>
          <a:ln>
            <a:noFill/>
          </a:ln>
        </p:spPr>
      </p:pic>
      <p:sp>
        <p:nvSpPr>
          <p:cNvPr id="811" name="Google Shape;811;p38"/>
          <p:cNvSpPr txBox="1"/>
          <p:nvPr/>
        </p:nvSpPr>
        <p:spPr>
          <a:xfrm>
            <a:off x="1303800" y="2453813"/>
            <a:ext cx="6928800" cy="864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Remember: All </a:t>
            </a:r>
            <a:r>
              <a:rPr lang="en" sz="2000">
                <a:solidFill>
                  <a:schemeClr val="dk2"/>
                </a:solidFill>
                <a:latin typeface="Nunito"/>
                <a:ea typeface="Nunito"/>
                <a:cs typeface="Nunito"/>
                <a:sym typeface="Nunito"/>
              </a:rPr>
              <a:t>content</a:t>
            </a:r>
            <a:r>
              <a:rPr lang="en" sz="2000">
                <a:solidFill>
                  <a:schemeClr val="dk2"/>
                </a:solidFill>
                <a:latin typeface="Nunito"/>
                <a:ea typeface="Nunito"/>
                <a:cs typeface="Nunito"/>
                <a:sym typeface="Nunito"/>
              </a:rPr>
              <a:t> will live here forever: </a:t>
            </a:r>
            <a:r>
              <a:rPr lang="en" sz="2000" u="sng">
                <a:solidFill>
                  <a:schemeClr val="hlink"/>
                </a:solidFill>
                <a:latin typeface="Nunito"/>
                <a:ea typeface="Nunito"/>
                <a:cs typeface="Nunito"/>
                <a:sym typeface="Nunito"/>
                <a:hlinkClick r:id="rId5"/>
              </a:rPr>
              <a:t>https://github.com/Sebo2003/Weekcode</a:t>
            </a:r>
            <a:endParaRPr sz="2000">
              <a:solidFill>
                <a:schemeClr val="dk2"/>
              </a:solidFill>
              <a:latin typeface="Nunito"/>
              <a:ea typeface="Nunito"/>
              <a:cs typeface="Nunito"/>
              <a:sym typeface="Nunito"/>
            </a:endParaRPr>
          </a:p>
          <a:p>
            <a:pPr indent="0" lvl="0" marL="457200" rtl="0" algn="l">
              <a:spcBef>
                <a:spcPts val="0"/>
              </a:spcBef>
              <a:spcAft>
                <a:spcPts val="0"/>
              </a:spcAft>
              <a:buNone/>
            </a:pPr>
            <a:r>
              <a:t/>
            </a:r>
            <a:endParaRPr sz="2000">
              <a:solidFill>
                <a:schemeClr val="dk2"/>
              </a:solidFill>
              <a:latin typeface="Nunito"/>
              <a:ea typeface="Nunito"/>
              <a:cs typeface="Nunito"/>
              <a:sym typeface="Nunito"/>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6"/>
                                        </p:tgtEl>
                                        <p:attrNameLst>
                                          <p:attrName>style.visibility</p:attrName>
                                        </p:attrNameLst>
                                      </p:cBhvr>
                                      <p:to>
                                        <p:strVal val="visible"/>
                                      </p:to>
                                    </p:set>
                                    <p:anim calcmode="lin" valueType="num">
                                      <p:cBhvr additive="base">
                                        <p:cTn dur="1000"/>
                                        <p:tgtEl>
                                          <p:spTgt spid="8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7"/>
                                        </p:tgtEl>
                                        <p:attrNameLst>
                                          <p:attrName>style.visibility</p:attrName>
                                        </p:attrNameLst>
                                      </p:cBhvr>
                                      <p:to>
                                        <p:strVal val="visible"/>
                                      </p:to>
                                    </p:set>
                                    <p:anim calcmode="lin" valueType="num">
                                      <p:cBhvr additive="base">
                                        <p:cTn dur="1000"/>
                                        <p:tgtEl>
                                          <p:spTgt spid="8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1000"/>
                                        <p:tgtEl>
                                          <p:spTgt spid="8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1"/>
                                        </p:tgtEl>
                                        <p:attrNameLst>
                                          <p:attrName>style.visibility</p:attrName>
                                        </p:attrNameLst>
                                      </p:cBhvr>
                                      <p:to>
                                        <p:strVal val="visible"/>
                                      </p:to>
                                    </p:set>
                                    <p:anim calcmode="lin" valueType="num">
                                      <p:cBhvr additive="base">
                                        <p:cTn dur="1000"/>
                                        <p:tgtEl>
                                          <p:spTgt spid="8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09"/>
                                        </p:tgtEl>
                                        <p:attrNameLst>
                                          <p:attrName>style.visibility</p:attrName>
                                        </p:attrNameLst>
                                      </p:cBhvr>
                                      <p:to>
                                        <p:strVal val="visible"/>
                                      </p:to>
                                    </p:set>
                                    <p:anim calcmode="lin" valueType="num">
                                      <p:cBhvr additive="base">
                                        <p:cTn dur="1000"/>
                                        <p:tgtEl>
                                          <p:spTgt spid="8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0"/>
                                        </p:tgtEl>
                                        <p:attrNameLst>
                                          <p:attrName>style.visibility</p:attrName>
                                        </p:attrNameLst>
                                      </p:cBhvr>
                                      <p:to>
                                        <p:strVal val="visible"/>
                                      </p:to>
                                    </p:set>
                                    <p:anim calcmode="lin" valueType="num">
                                      <p:cBhvr additive="base">
                                        <p:cTn dur="1000"/>
                                        <p:tgtEl>
                                          <p:spTgt spid="8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2700" fill="hold"/>
                                        <p:tgtEl>
                                          <p:spTgt spid="809"/>
                                        </p:tgtEl>
                                        <p:attrNameLst>
                                          <p:attrName>r</p:attrName>
                                        </p:attrNameLst>
                                      </p:cBhvr>
                                    </p:animRot>
                                  </p:childTnLst>
                                </p:cTn>
                              </p:par>
                              <p:par>
                                <p:cTn fill="hold" nodeType="withEffect" presetClass="emph" presetID="8" presetSubtype="0">
                                  <p:stCondLst>
                                    <p:cond delay="0"/>
                                  </p:stCondLst>
                                  <p:childTnLst>
                                    <p:animRot by="-21600000">
                                      <p:cBhvr>
                                        <p:cTn dur="400" fill="hold"/>
                                        <p:tgtEl>
                                          <p:spTgt spid="81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Weekcode Restructuralization</a:t>
            </a:r>
            <a:endParaRPr/>
          </a:p>
        </p:txBody>
      </p:sp>
      <p:sp>
        <p:nvSpPr>
          <p:cNvPr id="929" name="Google Shape;929;p56"/>
          <p:cNvSpPr txBox="1"/>
          <p:nvPr>
            <p:ph idx="1" type="body"/>
          </p:nvPr>
        </p:nvSpPr>
        <p:spPr>
          <a:xfrm>
            <a:off x="1303800" y="1451600"/>
            <a:ext cx="7030500" cy="895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Instead of 3 DSA topics a week with 1 question, it will be 1 DSA topic with 3 questions</a:t>
            </a:r>
            <a:endParaRPr sz="2000"/>
          </a:p>
        </p:txBody>
      </p:sp>
      <p:sp>
        <p:nvSpPr>
          <p:cNvPr id="930" name="Google Shape;930;p56"/>
          <p:cNvSpPr txBox="1"/>
          <p:nvPr>
            <p:ph idx="1" type="body"/>
          </p:nvPr>
        </p:nvSpPr>
        <p:spPr>
          <a:xfrm>
            <a:off x="1303800" y="2347400"/>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This week will be just 1 question</a:t>
            </a:r>
            <a:endParaRPr sz="2000"/>
          </a:p>
        </p:txBody>
      </p:sp>
      <p:pic>
        <p:nvPicPr>
          <p:cNvPr descr="Best Easy Medium Hard Royalty-Free Images, Stock Photos &amp; Pictures |  Shutterstock" id="931" name="Google Shape;931;p56"/>
          <p:cNvPicPr preferRelativeResize="0"/>
          <p:nvPr/>
        </p:nvPicPr>
        <p:blipFill rotWithShape="1">
          <a:blip r:embed="rId3">
            <a:alphaModFix/>
          </a:blip>
          <a:srcRect b="14551" l="0" r="0" t="0"/>
          <a:stretch/>
        </p:blipFill>
        <p:spPr>
          <a:xfrm>
            <a:off x="990138" y="3166500"/>
            <a:ext cx="7163724" cy="1504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29"/>
                                        </p:tgtEl>
                                        <p:attrNameLst>
                                          <p:attrName>style.visibility</p:attrName>
                                        </p:attrNameLst>
                                      </p:cBhvr>
                                      <p:to>
                                        <p:strVal val="visible"/>
                                      </p:to>
                                    </p:set>
                                    <p:anim calcmode="lin" valueType="num">
                                      <p:cBhvr additive="base">
                                        <p:cTn dur="1000"/>
                                        <p:tgtEl>
                                          <p:spTgt spid="9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0"/>
                                        </p:tgtEl>
                                        <p:attrNameLst>
                                          <p:attrName>style.visibility</p:attrName>
                                        </p:attrNameLst>
                                      </p:cBhvr>
                                      <p:to>
                                        <p:strVal val="visible"/>
                                      </p:to>
                                    </p:set>
                                    <p:anim calcmode="lin" valueType="num">
                                      <p:cBhvr additive="base">
                                        <p:cTn dur="1000"/>
                                        <p:tgtEl>
                                          <p:spTgt spid="9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1"/>
                                        </p:tgtEl>
                                        <p:attrNameLst>
                                          <p:attrName>style.visibility</p:attrName>
                                        </p:attrNameLst>
                                      </p:cBhvr>
                                      <p:to>
                                        <p:strVal val="visible"/>
                                      </p:to>
                                    </p:set>
                                    <p:anim calcmode="lin" valueType="num">
                                      <p:cBhvr additive="base">
                                        <p:cTn dur="1000"/>
                                        <p:tgtEl>
                                          <p:spTgt spid="9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week’s DSA concept:</a:t>
            </a:r>
            <a:endParaRPr/>
          </a:p>
        </p:txBody>
      </p:sp>
      <p:sp>
        <p:nvSpPr>
          <p:cNvPr id="937" name="Google Shape;937;p57"/>
          <p:cNvSpPr txBox="1"/>
          <p:nvPr>
            <p:ph idx="1" type="body"/>
          </p:nvPr>
        </p:nvSpPr>
        <p:spPr>
          <a:xfrm>
            <a:off x="1303800" y="1281575"/>
            <a:ext cx="7030500" cy="754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100"/>
              <a:t>HashMaps (or Dictionaries)</a:t>
            </a:r>
            <a:endParaRPr sz="3100"/>
          </a:p>
        </p:txBody>
      </p:sp>
      <p:pic>
        <p:nvPicPr>
          <p:cNvPr id="938" name="Google Shape;938;p57"/>
          <p:cNvPicPr preferRelativeResize="0"/>
          <p:nvPr/>
        </p:nvPicPr>
        <p:blipFill>
          <a:blip r:embed="rId3">
            <a:alphaModFix/>
          </a:blip>
          <a:stretch>
            <a:fillRect/>
          </a:stretch>
        </p:blipFill>
        <p:spPr>
          <a:xfrm>
            <a:off x="827175" y="2134950"/>
            <a:ext cx="7489650" cy="270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7"/>
                                        </p:tgtEl>
                                        <p:attrNameLst>
                                          <p:attrName>style.visibility</p:attrName>
                                        </p:attrNameLst>
                                      </p:cBhvr>
                                      <p:to>
                                        <p:strVal val="visible"/>
                                      </p:to>
                                    </p:set>
                                    <p:anim calcmode="lin" valueType="num">
                                      <p:cBhvr additive="base">
                                        <p:cTn dur="1000"/>
                                        <p:tgtEl>
                                          <p:spTgt spid="9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8"/>
                                        </p:tgtEl>
                                        <p:attrNameLst>
                                          <p:attrName>style.visibility</p:attrName>
                                        </p:attrNameLst>
                                      </p:cBhvr>
                                      <p:to>
                                        <p:strVal val="visible"/>
                                      </p:to>
                                    </p:set>
                                    <p:anim calcmode="lin" valueType="num">
                                      <p:cBhvr additive="base">
                                        <p:cTn dur="1000"/>
                                        <p:tgtEl>
                                          <p:spTgt spid="9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Quick Review of Arrays</a:t>
            </a:r>
            <a:endParaRPr/>
          </a:p>
        </p:txBody>
      </p:sp>
      <p:sp>
        <p:nvSpPr>
          <p:cNvPr id="944" name="Google Shape;944;p5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5" name="Google Shape;945;p58"/>
          <p:cNvPicPr preferRelativeResize="0"/>
          <p:nvPr/>
        </p:nvPicPr>
        <p:blipFill>
          <a:blip r:embed="rId3">
            <a:alphaModFix/>
          </a:blip>
          <a:stretch>
            <a:fillRect/>
          </a:stretch>
        </p:blipFill>
        <p:spPr>
          <a:xfrm>
            <a:off x="697409" y="1597875"/>
            <a:ext cx="7749175" cy="286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45"/>
                                        </p:tgtEl>
                                        <p:attrNameLst>
                                          <p:attrName>style.visibility</p:attrName>
                                        </p:attrNameLst>
                                      </p:cBhvr>
                                      <p:to>
                                        <p:strVal val="visible"/>
                                      </p:to>
                                    </p:set>
                                    <p:anim calcmode="lin" valueType="num">
                                      <p:cBhvr additive="base">
                                        <p:cTn dur="1000"/>
                                        <p:tgtEl>
                                          <p:spTgt spid="9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5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Hashmap Fundamentals</a:t>
            </a:r>
            <a:endParaRPr/>
          </a:p>
        </p:txBody>
      </p:sp>
      <p:sp>
        <p:nvSpPr>
          <p:cNvPr id="951" name="Google Shape;951;p59"/>
          <p:cNvSpPr txBox="1"/>
          <p:nvPr>
            <p:ph idx="1" type="body"/>
          </p:nvPr>
        </p:nvSpPr>
        <p:spPr>
          <a:xfrm>
            <a:off x="1303800" y="145162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Hashmaps allow for custom keys to find data</a:t>
            </a:r>
            <a:endParaRPr sz="2000"/>
          </a:p>
        </p:txBody>
      </p:sp>
      <p:sp>
        <p:nvSpPr>
          <p:cNvPr id="952" name="Google Shape;952;p59"/>
          <p:cNvSpPr txBox="1"/>
          <p:nvPr>
            <p:ph idx="1" type="body"/>
          </p:nvPr>
        </p:nvSpPr>
        <p:spPr>
          <a:xfrm>
            <a:off x="1303800" y="192992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datum in a Hashmap is called an Entry </a:t>
            </a:r>
            <a:endParaRPr sz="2000"/>
          </a:p>
        </p:txBody>
      </p:sp>
      <p:sp>
        <p:nvSpPr>
          <p:cNvPr id="953" name="Google Shape;953;p59"/>
          <p:cNvSpPr txBox="1"/>
          <p:nvPr>
            <p:ph idx="1" type="body"/>
          </p:nvPr>
        </p:nvSpPr>
        <p:spPr>
          <a:xfrm>
            <a:off x="1303800" y="251162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All Entities are composed of a Key and a Value (&lt;K,V&gt;)</a:t>
            </a:r>
            <a:endParaRPr sz="2000"/>
          </a:p>
        </p:txBody>
      </p:sp>
      <p:sp>
        <p:nvSpPr>
          <p:cNvPr id="954" name="Google Shape;954;p59"/>
          <p:cNvSpPr txBox="1"/>
          <p:nvPr>
            <p:ph idx="1" type="body"/>
          </p:nvPr>
        </p:nvSpPr>
        <p:spPr>
          <a:xfrm>
            <a:off x="1141025" y="3212425"/>
            <a:ext cx="7030500" cy="1402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2500"/>
              <a:t>dict = { 01: Val1, 02: Val2, 03: Val3 }</a:t>
            </a:r>
            <a:endParaRPr b="1" sz="2500"/>
          </a:p>
        </p:txBody>
      </p:sp>
      <p:sp>
        <p:nvSpPr>
          <p:cNvPr id="955" name="Google Shape;955;p59"/>
          <p:cNvSpPr/>
          <p:nvPr/>
        </p:nvSpPr>
        <p:spPr>
          <a:xfrm>
            <a:off x="2896500" y="3805250"/>
            <a:ext cx="834900" cy="1080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56" name="Google Shape;956;p59"/>
          <p:cNvSpPr txBox="1"/>
          <p:nvPr/>
        </p:nvSpPr>
        <p:spPr>
          <a:xfrm>
            <a:off x="2951400" y="3906075"/>
            <a:ext cx="7251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Nunito"/>
                <a:ea typeface="Nunito"/>
                <a:cs typeface="Nunito"/>
                <a:sym typeface="Nunito"/>
              </a:rPr>
              <a:t>KEY</a:t>
            </a:r>
            <a:endParaRPr b="1" sz="2200">
              <a:solidFill>
                <a:schemeClr val="dk2"/>
              </a:solidFill>
              <a:latin typeface="Nunito"/>
              <a:ea typeface="Nunito"/>
              <a:cs typeface="Nunito"/>
              <a:sym typeface="Nunito"/>
            </a:endParaRPr>
          </a:p>
        </p:txBody>
      </p:sp>
      <p:sp>
        <p:nvSpPr>
          <p:cNvPr id="957" name="Google Shape;957;p59"/>
          <p:cNvSpPr/>
          <p:nvPr/>
        </p:nvSpPr>
        <p:spPr>
          <a:xfrm>
            <a:off x="3676500" y="3805250"/>
            <a:ext cx="834900" cy="1080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58" name="Google Shape;958;p59"/>
          <p:cNvSpPr txBox="1"/>
          <p:nvPr/>
        </p:nvSpPr>
        <p:spPr>
          <a:xfrm>
            <a:off x="3731400" y="3906075"/>
            <a:ext cx="8349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Nunito"/>
                <a:ea typeface="Nunito"/>
                <a:cs typeface="Nunito"/>
                <a:sym typeface="Nunito"/>
              </a:rPr>
              <a:t>VAL</a:t>
            </a:r>
            <a:endParaRPr b="1" sz="22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1"/>
                                        </p:tgtEl>
                                        <p:attrNameLst>
                                          <p:attrName>style.visibility</p:attrName>
                                        </p:attrNameLst>
                                      </p:cBhvr>
                                      <p:to>
                                        <p:strVal val="visible"/>
                                      </p:to>
                                    </p:set>
                                    <p:anim calcmode="lin" valueType="num">
                                      <p:cBhvr additive="base">
                                        <p:cTn dur="1000"/>
                                        <p:tgtEl>
                                          <p:spTgt spid="9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2"/>
                                        </p:tgtEl>
                                        <p:attrNameLst>
                                          <p:attrName>style.visibility</p:attrName>
                                        </p:attrNameLst>
                                      </p:cBhvr>
                                      <p:to>
                                        <p:strVal val="visible"/>
                                      </p:to>
                                    </p:set>
                                    <p:anim calcmode="lin" valueType="num">
                                      <p:cBhvr additive="base">
                                        <p:cTn dur="1000"/>
                                        <p:tgtEl>
                                          <p:spTgt spid="9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3"/>
                                        </p:tgtEl>
                                        <p:attrNameLst>
                                          <p:attrName>style.visibility</p:attrName>
                                        </p:attrNameLst>
                                      </p:cBhvr>
                                      <p:to>
                                        <p:strVal val="visible"/>
                                      </p:to>
                                    </p:set>
                                    <p:anim calcmode="lin" valueType="num">
                                      <p:cBhvr additive="base">
                                        <p:cTn dur="1000"/>
                                        <p:tgtEl>
                                          <p:spTgt spid="9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54"/>
                                        </p:tgtEl>
                                        <p:attrNameLst>
                                          <p:attrName>style.visibility</p:attrName>
                                        </p:attrNameLst>
                                      </p:cBhvr>
                                      <p:to>
                                        <p:strVal val="visible"/>
                                      </p:to>
                                    </p:set>
                                    <p:anim calcmode="lin" valueType="num">
                                      <p:cBhvr additive="base">
                                        <p:cTn dur="1000"/>
                                        <p:tgtEl>
                                          <p:spTgt spid="9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6"/>
                                        </p:tgtEl>
                                        <p:attrNameLst>
                                          <p:attrName>style.visibility</p:attrName>
                                        </p:attrNameLst>
                                      </p:cBhvr>
                                      <p:to>
                                        <p:strVal val="visible"/>
                                      </p:to>
                                    </p:set>
                                    <p:anim calcmode="lin" valueType="num">
                                      <p:cBhvr additive="base">
                                        <p:cTn dur="1000"/>
                                        <p:tgtEl>
                                          <p:spTgt spid="9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5"/>
                                        </p:tgtEl>
                                        <p:attrNameLst>
                                          <p:attrName>style.visibility</p:attrName>
                                        </p:attrNameLst>
                                      </p:cBhvr>
                                      <p:to>
                                        <p:strVal val="visible"/>
                                      </p:to>
                                    </p:set>
                                    <p:anim calcmode="lin" valueType="num">
                                      <p:cBhvr additive="base">
                                        <p:cTn dur="1000"/>
                                        <p:tgtEl>
                                          <p:spTgt spid="9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8"/>
                                        </p:tgtEl>
                                        <p:attrNameLst>
                                          <p:attrName>style.visibility</p:attrName>
                                        </p:attrNameLst>
                                      </p:cBhvr>
                                      <p:to>
                                        <p:strVal val="visible"/>
                                      </p:to>
                                    </p:set>
                                    <p:anim calcmode="lin" valueType="num">
                                      <p:cBhvr additive="base">
                                        <p:cTn dur="1000"/>
                                        <p:tgtEl>
                                          <p:spTgt spid="9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7"/>
                                        </p:tgtEl>
                                        <p:attrNameLst>
                                          <p:attrName>style.visibility</p:attrName>
                                        </p:attrNameLst>
                                      </p:cBhvr>
                                      <p:to>
                                        <p:strVal val="visible"/>
                                      </p:to>
                                    </p:set>
                                    <p:anim calcmode="lin" valueType="num">
                                      <p:cBhvr additive="base">
                                        <p:cTn dur="1000"/>
                                        <p:tgtEl>
                                          <p:spTgt spid="9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6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Hashing Algorithms</a:t>
            </a:r>
            <a:endParaRPr/>
          </a:p>
        </p:txBody>
      </p:sp>
      <p:sp>
        <p:nvSpPr>
          <p:cNvPr id="964" name="Google Shape;964;p60"/>
          <p:cNvSpPr txBox="1"/>
          <p:nvPr>
            <p:ph idx="1" type="body"/>
          </p:nvPr>
        </p:nvSpPr>
        <p:spPr>
          <a:xfrm>
            <a:off x="1303800" y="144982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An algorithm used to calculate the address of a key</a:t>
            </a:r>
            <a:endParaRPr sz="2000"/>
          </a:p>
        </p:txBody>
      </p:sp>
      <p:sp>
        <p:nvSpPr>
          <p:cNvPr id="965" name="Google Shape;965;p60"/>
          <p:cNvSpPr/>
          <p:nvPr/>
        </p:nvSpPr>
        <p:spPr>
          <a:xfrm>
            <a:off x="3548400" y="2326775"/>
            <a:ext cx="1673700" cy="21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66" name="Google Shape;966;p60"/>
          <p:cNvSpPr txBox="1"/>
          <p:nvPr/>
        </p:nvSpPr>
        <p:spPr>
          <a:xfrm>
            <a:off x="417025" y="2774475"/>
            <a:ext cx="12936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Nunito"/>
                <a:ea typeface="Nunito"/>
                <a:cs typeface="Nunito"/>
                <a:sym typeface="Nunito"/>
              </a:rPr>
              <a:t>DATA</a:t>
            </a:r>
            <a:endParaRPr b="1" sz="3000">
              <a:solidFill>
                <a:schemeClr val="dk2"/>
              </a:solidFill>
              <a:latin typeface="Nunito"/>
              <a:ea typeface="Nunito"/>
              <a:cs typeface="Nunito"/>
              <a:sym typeface="Nunito"/>
            </a:endParaRPr>
          </a:p>
        </p:txBody>
      </p:sp>
      <p:sp>
        <p:nvSpPr>
          <p:cNvPr id="967" name="Google Shape;967;p60"/>
          <p:cNvSpPr txBox="1"/>
          <p:nvPr/>
        </p:nvSpPr>
        <p:spPr>
          <a:xfrm>
            <a:off x="3743701" y="2930825"/>
            <a:ext cx="14784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Nunito"/>
                <a:ea typeface="Nunito"/>
                <a:cs typeface="Nunito"/>
                <a:sym typeface="Nunito"/>
              </a:rPr>
              <a:t>MATH</a:t>
            </a:r>
            <a:endParaRPr b="1" sz="3000">
              <a:solidFill>
                <a:schemeClr val="dk2"/>
              </a:solidFill>
              <a:latin typeface="Nunito"/>
              <a:ea typeface="Nunito"/>
              <a:cs typeface="Nunito"/>
              <a:sym typeface="Nunito"/>
            </a:endParaRPr>
          </a:p>
        </p:txBody>
      </p:sp>
      <p:sp>
        <p:nvSpPr>
          <p:cNvPr id="968" name="Google Shape;968;p60"/>
          <p:cNvSpPr txBox="1"/>
          <p:nvPr/>
        </p:nvSpPr>
        <p:spPr>
          <a:xfrm>
            <a:off x="6878950" y="2774475"/>
            <a:ext cx="24519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Nunito"/>
                <a:ea typeface="Nunito"/>
                <a:cs typeface="Nunito"/>
                <a:sym typeface="Nunito"/>
              </a:rPr>
              <a:t>MEMORY ADDRESS</a:t>
            </a:r>
            <a:endParaRPr b="1" sz="3000">
              <a:solidFill>
                <a:schemeClr val="dk2"/>
              </a:solidFill>
              <a:latin typeface="Nunito"/>
              <a:ea typeface="Nunito"/>
              <a:cs typeface="Nunito"/>
              <a:sym typeface="Nunito"/>
            </a:endParaRPr>
          </a:p>
        </p:txBody>
      </p:sp>
      <p:sp>
        <p:nvSpPr>
          <p:cNvPr id="969" name="Google Shape;969;p60"/>
          <p:cNvSpPr/>
          <p:nvPr/>
        </p:nvSpPr>
        <p:spPr>
          <a:xfrm>
            <a:off x="1852875" y="2866975"/>
            <a:ext cx="1478400" cy="59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70" name="Google Shape;970;p60"/>
          <p:cNvSpPr/>
          <p:nvPr/>
        </p:nvSpPr>
        <p:spPr>
          <a:xfrm>
            <a:off x="5439225" y="2866975"/>
            <a:ext cx="1478400" cy="59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64"/>
                                        </p:tgtEl>
                                        <p:attrNameLst>
                                          <p:attrName>style.visibility</p:attrName>
                                        </p:attrNameLst>
                                      </p:cBhvr>
                                      <p:to>
                                        <p:strVal val="visible"/>
                                      </p:to>
                                    </p:set>
                                    <p:anim calcmode="lin" valueType="num">
                                      <p:cBhvr additive="base">
                                        <p:cTn dur="1000"/>
                                        <p:tgtEl>
                                          <p:spTgt spid="9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966"/>
                                        </p:tgtEl>
                                        <p:attrNameLst>
                                          <p:attrName>ppt_x</p:attrName>
                                        </p:attrNameLst>
                                      </p:cBhvr>
                                      <p:tavLst>
                                        <p:tav fmla="" tm="0">
                                          <p:val>
                                            <p:strVal val="#ppt_x"/>
                                          </p:val>
                                        </p:tav>
                                        <p:tav fmla="" tm="100000">
                                          <p:val>
                                            <p:strVal val="#ppt_x+1"/>
                                          </p:val>
                                        </p:tav>
                                      </p:tavLst>
                                    </p:anim>
                                    <p:set>
                                      <p:cBhvr>
                                        <p:cTn dur="1" fill="hold">
                                          <p:stCondLst>
                                            <p:cond delay="1000"/>
                                          </p:stCondLst>
                                        </p:cTn>
                                        <p:tgtEl>
                                          <p:spTgt spid="966"/>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969"/>
                                        </p:tgtEl>
                                        <p:attrNameLst>
                                          <p:attrName>ppt_x</p:attrName>
                                        </p:attrNameLst>
                                      </p:cBhvr>
                                      <p:tavLst>
                                        <p:tav fmla="" tm="0">
                                          <p:val>
                                            <p:strVal val="#ppt_x"/>
                                          </p:val>
                                        </p:tav>
                                        <p:tav fmla="" tm="100000">
                                          <p:val>
                                            <p:strVal val="#ppt_x+1"/>
                                          </p:val>
                                        </p:tav>
                                      </p:tavLst>
                                    </p:anim>
                                    <p:set>
                                      <p:cBhvr>
                                        <p:cTn dur="1" fill="hold">
                                          <p:stCondLst>
                                            <p:cond delay="1000"/>
                                          </p:stCondLst>
                                        </p:cTn>
                                        <p:tgtEl>
                                          <p:spTgt spid="9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70"/>
                                        </p:tgtEl>
                                        <p:attrNameLst>
                                          <p:attrName>style.visibility</p:attrName>
                                        </p:attrNameLst>
                                      </p:cBhvr>
                                      <p:to>
                                        <p:strVal val="visible"/>
                                      </p:to>
                                    </p:set>
                                    <p:anim calcmode="lin" valueType="num">
                                      <p:cBhvr additive="base">
                                        <p:cTn dur="1000"/>
                                        <p:tgtEl>
                                          <p:spTgt spid="9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68"/>
                                        </p:tgtEl>
                                        <p:attrNameLst>
                                          <p:attrName>style.visibility</p:attrName>
                                        </p:attrNameLst>
                                      </p:cBhvr>
                                      <p:to>
                                        <p:strVal val="visible"/>
                                      </p:to>
                                    </p:set>
                                    <p:anim calcmode="lin" valueType="num">
                                      <p:cBhvr additive="base">
                                        <p:cTn dur="1000"/>
                                        <p:tgtEl>
                                          <p:spTgt spid="9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Good Example</a:t>
            </a:r>
            <a:endParaRPr/>
          </a:p>
        </p:txBody>
      </p:sp>
      <p:pic>
        <p:nvPicPr>
          <p:cNvPr descr="This computer science video describes the fundamental principles of the hash table data structure which allows for very fast insertion and retrieval of data.  It covers commonly used hash algorithms for numeric and alphanumeric keys and summarises the objectives of a good hash function. Collision resolution is described, including open addressing techniques such as linear and quadratic probing, and closed addressing techniques such as chaining with a linked list." id="976" name="Google Shape;976;p61" title="Hash Tables and Hash Functions">
            <a:hlinkClick r:id="rId3"/>
          </p:cNvPr>
          <p:cNvPicPr preferRelativeResize="0"/>
          <p:nvPr/>
        </p:nvPicPr>
        <p:blipFill>
          <a:blip r:embed="rId4">
            <a:alphaModFix/>
          </a:blip>
          <a:stretch>
            <a:fillRect/>
          </a:stretch>
        </p:blipFill>
        <p:spPr>
          <a:xfrm>
            <a:off x="1654775" y="1445350"/>
            <a:ext cx="5598925" cy="3149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2"/>
          <p:cNvSpPr txBox="1"/>
          <p:nvPr>
            <p:ph type="title"/>
          </p:nvPr>
        </p:nvSpPr>
        <p:spPr>
          <a:xfrm>
            <a:off x="1303800" y="1721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Collisions</a:t>
            </a:r>
            <a:endParaRPr/>
          </a:p>
        </p:txBody>
      </p:sp>
      <p:sp>
        <p:nvSpPr>
          <p:cNvPr id="982" name="Google Shape;982;p62"/>
          <p:cNvSpPr txBox="1"/>
          <p:nvPr>
            <p:ph idx="1" type="body"/>
          </p:nvPr>
        </p:nvSpPr>
        <p:spPr>
          <a:xfrm>
            <a:off x="1303800" y="803375"/>
            <a:ext cx="7030500" cy="8268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What if a hash resolves data to an occupied memory address?</a:t>
            </a:r>
            <a:endParaRPr sz="2000"/>
          </a:p>
        </p:txBody>
      </p:sp>
      <p:pic>
        <p:nvPicPr>
          <p:cNvPr id="983" name="Google Shape;983;p62"/>
          <p:cNvPicPr preferRelativeResize="0"/>
          <p:nvPr/>
        </p:nvPicPr>
        <p:blipFill>
          <a:blip r:embed="rId3">
            <a:alphaModFix/>
          </a:blip>
          <a:stretch>
            <a:fillRect/>
          </a:stretch>
        </p:blipFill>
        <p:spPr>
          <a:xfrm>
            <a:off x="2199575" y="1573300"/>
            <a:ext cx="5439375" cy="324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82"/>
                                        </p:tgtEl>
                                        <p:attrNameLst>
                                          <p:attrName>style.visibility</p:attrName>
                                        </p:attrNameLst>
                                      </p:cBhvr>
                                      <p:to>
                                        <p:strVal val="visible"/>
                                      </p:to>
                                    </p:set>
                                    <p:anim calcmode="lin" valueType="num">
                                      <p:cBhvr additive="base">
                                        <p:cTn dur="1000"/>
                                        <p:tgtEl>
                                          <p:spTgt spid="9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83"/>
                                        </p:tgtEl>
                                        <p:attrNameLst>
                                          <p:attrName>style.visibility</p:attrName>
                                        </p:attrNameLst>
                                      </p:cBhvr>
                                      <p:to>
                                        <p:strVal val="visible"/>
                                      </p:to>
                                    </p:set>
                                    <p:anim calcmode="lin" valueType="num">
                                      <p:cBhvr additive="base">
                                        <p:cTn dur="1000"/>
                                        <p:tgtEl>
                                          <p:spTgt spid="9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987" name="Shape 987"/>
        <p:cNvGrpSpPr/>
        <p:nvPr/>
      </p:nvGrpSpPr>
      <p:grpSpPr>
        <a:xfrm>
          <a:off x="0" y="0"/>
          <a:ext cx="0" cy="0"/>
          <a:chOff x="0" y="0"/>
          <a:chExt cx="0" cy="0"/>
        </a:xfrm>
      </p:grpSpPr>
      <p:sp>
        <p:nvSpPr>
          <p:cNvPr id="988" name="Google Shape;988;p63"/>
          <p:cNvSpPr txBox="1"/>
          <p:nvPr>
            <p:ph type="title"/>
          </p:nvPr>
        </p:nvSpPr>
        <p:spPr>
          <a:xfrm>
            <a:off x="1303800" y="356900"/>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t>Dictionary Methods Explanation</a:t>
            </a:r>
            <a:endParaRPr/>
          </a:p>
        </p:txBody>
      </p:sp>
      <p:pic>
        <p:nvPicPr>
          <p:cNvPr descr="Python Dictionaries - A collection of key-value pairs - TechVidvan" id="989" name="Google Shape;989;p63"/>
          <p:cNvPicPr preferRelativeResize="0"/>
          <p:nvPr/>
        </p:nvPicPr>
        <p:blipFill rotWithShape="1">
          <a:blip r:embed="rId3">
            <a:alphaModFix/>
          </a:blip>
          <a:srcRect t="77"/>
          <a:stretch/>
        </p:blipFill>
        <p:spPr>
          <a:xfrm>
            <a:off x="1410300" y="1075700"/>
            <a:ext cx="6323400" cy="4067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64"/>
          <p:cNvSpPr txBox="1"/>
          <p:nvPr>
            <p:ph type="title"/>
          </p:nvPr>
        </p:nvSpPr>
        <p:spPr>
          <a:xfrm>
            <a:off x="1303800" y="12942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 </a:t>
            </a:r>
            <a:endParaRPr/>
          </a:p>
          <a:p>
            <a:pPr indent="0" lvl="0" marL="0" rtl="0" algn="l">
              <a:spcBef>
                <a:spcPts val="0"/>
              </a:spcBef>
              <a:spcAft>
                <a:spcPts val="0"/>
              </a:spcAft>
              <a:buNone/>
            </a:pPr>
            <a:r>
              <a:rPr lang="en"/>
              <a:t>The TwoSub Problem</a:t>
            </a:r>
            <a:endParaRPr/>
          </a:p>
        </p:txBody>
      </p:sp>
      <p:sp>
        <p:nvSpPr>
          <p:cNvPr id="995" name="Google Shape;995;p64"/>
          <p:cNvSpPr txBox="1"/>
          <p:nvPr>
            <p:ph idx="1" type="body"/>
          </p:nvPr>
        </p:nvSpPr>
        <p:spPr>
          <a:xfrm>
            <a:off x="1303800" y="1300950"/>
            <a:ext cx="7030500" cy="2049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2000"/>
              <a:t>Given an array of integers, </a:t>
            </a:r>
            <a:r>
              <a:rPr i="1" lang="en" sz="2000"/>
              <a:t>nums</a:t>
            </a:r>
            <a:r>
              <a:rPr lang="en" sz="2000"/>
              <a:t>, and an integer,</a:t>
            </a:r>
            <a:r>
              <a:rPr i="1" lang="en" sz="2000"/>
              <a:t> target</a:t>
            </a:r>
            <a:r>
              <a:rPr lang="en" sz="2000"/>
              <a:t>, return indices of the two numbers such that they equal the difference of a target. You may assume that each input would have exactly one solution, and you may not use the same element twice. You can </a:t>
            </a:r>
            <a:r>
              <a:rPr i="1" lang="en" sz="2000"/>
              <a:t>NOT</a:t>
            </a:r>
            <a:r>
              <a:rPr lang="en" sz="2000"/>
              <a:t> return the answer in any order. </a:t>
            </a:r>
            <a:endParaRPr sz="2000"/>
          </a:p>
        </p:txBody>
      </p:sp>
      <p:sp>
        <p:nvSpPr>
          <p:cNvPr id="996" name="Google Shape;996;p64"/>
          <p:cNvSpPr txBox="1"/>
          <p:nvPr/>
        </p:nvSpPr>
        <p:spPr>
          <a:xfrm>
            <a:off x="1303800" y="3241350"/>
            <a:ext cx="7245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Input:</a:t>
            </a:r>
            <a:r>
              <a:rPr lang="en" sz="2100"/>
              <a:t> nums = [5,8,0,3,2], target = -3</a:t>
            </a:r>
            <a:endParaRPr sz="2100"/>
          </a:p>
          <a:p>
            <a:pPr indent="0" lvl="0" marL="0" rtl="0" algn="l">
              <a:spcBef>
                <a:spcPts val="0"/>
              </a:spcBef>
              <a:spcAft>
                <a:spcPts val="0"/>
              </a:spcAft>
              <a:buNone/>
            </a:pPr>
            <a:r>
              <a:rPr b="1" lang="en" sz="2100"/>
              <a:t>Output:</a:t>
            </a:r>
            <a:r>
              <a:rPr lang="en" sz="2100"/>
              <a:t> [0,1] </a:t>
            </a:r>
            <a:r>
              <a:rPr i="1" lang="en" sz="2100"/>
              <a:t>(But [1,0] is invalid)</a:t>
            </a:r>
            <a:endParaRPr i="1" sz="2100"/>
          </a:p>
          <a:p>
            <a:pPr indent="0" lvl="0" marL="0" rtl="0" algn="l">
              <a:spcBef>
                <a:spcPts val="0"/>
              </a:spcBef>
              <a:spcAft>
                <a:spcPts val="0"/>
              </a:spcAft>
              <a:buNone/>
            </a:pPr>
            <a:r>
              <a:rPr b="1" lang="en" sz="2100"/>
              <a:t>Explanation:</a:t>
            </a:r>
            <a:r>
              <a:rPr lang="en" sz="2100"/>
              <a:t> nums[0] - nums[1] = target;</a:t>
            </a:r>
            <a:endParaRPr sz="2100"/>
          </a:p>
          <a:p>
            <a:pPr indent="0" lvl="0" marL="0" rtl="0" algn="l">
              <a:spcBef>
                <a:spcPts val="0"/>
              </a:spcBef>
              <a:spcAft>
                <a:spcPts val="0"/>
              </a:spcAft>
              <a:buNone/>
            </a:pPr>
            <a:r>
              <a:rPr lang="en" sz="2100"/>
              <a:t>                            5       -        8    =     -3</a:t>
            </a:r>
            <a:endParaRPr sz="2100"/>
          </a:p>
        </p:txBody>
      </p:sp>
      <p:pic>
        <p:nvPicPr>
          <p:cNvPr descr="Best Easy Medium Hard Royalty-Free Images, Stock Photos &amp; Pictures |  Shutterstock" id="997" name="Google Shape;997;p64"/>
          <p:cNvPicPr preferRelativeResize="0"/>
          <p:nvPr/>
        </p:nvPicPr>
        <p:blipFill rotWithShape="1">
          <a:blip r:embed="rId3">
            <a:alphaModFix/>
          </a:blip>
          <a:srcRect b="14552" l="2817" r="68574" t="14146"/>
          <a:stretch/>
        </p:blipFill>
        <p:spPr>
          <a:xfrm>
            <a:off x="7512910" y="1300"/>
            <a:ext cx="1631090" cy="99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95"/>
                                        </p:tgtEl>
                                        <p:attrNameLst>
                                          <p:attrName>style.visibility</p:attrName>
                                        </p:attrNameLst>
                                      </p:cBhvr>
                                      <p:to>
                                        <p:strVal val="visible"/>
                                      </p:to>
                                    </p:set>
                                    <p:anim calcmode="lin" valueType="num">
                                      <p:cBhvr additive="base">
                                        <p:cTn dur="1000"/>
                                        <p:tgtEl>
                                          <p:spTgt spid="9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1000"/>
                                        <p:tgtEl>
                                          <p:spTgt spid="9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6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Looking Ahead</a:t>
            </a:r>
            <a:endParaRPr/>
          </a:p>
        </p:txBody>
      </p:sp>
      <p:sp>
        <p:nvSpPr>
          <p:cNvPr id="1003" name="Google Shape;1003;p65"/>
          <p:cNvSpPr txBox="1"/>
          <p:nvPr>
            <p:ph idx="1" type="body"/>
          </p:nvPr>
        </p:nvSpPr>
        <p:spPr>
          <a:xfrm>
            <a:off x="1303800" y="120562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 More Challenges next week (MergeSort)</a:t>
            </a:r>
            <a:endParaRPr sz="2000"/>
          </a:p>
          <a:p>
            <a:pPr indent="0" lvl="0" marL="457200" rtl="0" algn="l">
              <a:spcBef>
                <a:spcPts val="1200"/>
              </a:spcBef>
              <a:spcAft>
                <a:spcPts val="1200"/>
              </a:spcAft>
              <a:buNone/>
            </a:pPr>
            <a:r>
              <a:t/>
            </a:r>
            <a:endParaRPr sz="2000"/>
          </a:p>
        </p:txBody>
      </p:sp>
      <p:pic>
        <p:nvPicPr>
          <p:cNvPr id="1004" name="Google Shape;1004;p65"/>
          <p:cNvPicPr preferRelativeResize="0"/>
          <p:nvPr/>
        </p:nvPicPr>
        <p:blipFill>
          <a:blip r:embed="rId3">
            <a:alphaModFix/>
          </a:blip>
          <a:stretch>
            <a:fillRect/>
          </a:stretch>
        </p:blipFill>
        <p:spPr>
          <a:xfrm>
            <a:off x="1303800" y="1842750"/>
            <a:ext cx="6905300" cy="313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03"/>
                                        </p:tgtEl>
                                        <p:attrNameLst>
                                          <p:attrName>style.visibility</p:attrName>
                                        </p:attrNameLst>
                                      </p:cBhvr>
                                      <p:to>
                                        <p:strVal val="visible"/>
                                      </p:to>
                                    </p:set>
                                    <p:anim calcmode="lin" valueType="num">
                                      <p:cBhvr additive="base">
                                        <p:cTn dur="1"/>
                                        <p:tgtEl>
                                          <p:spTgt spid="10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39"/>
          <p:cNvSpPr txBox="1"/>
          <p:nvPr>
            <p:ph type="ctrTitle"/>
          </p:nvPr>
        </p:nvSpPr>
        <p:spPr>
          <a:xfrm>
            <a:off x="824000" y="1613825"/>
            <a:ext cx="51036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p:txBody>
      </p:sp>
      <p:sp>
        <p:nvSpPr>
          <p:cNvPr id="817" name="Google Shape;817;p39"/>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Week 1: Introduction</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gtEl>
                                        <p:attrNameLst>
                                          <p:attrName>style.visibility</p:attrName>
                                        </p:attrNameLst>
                                      </p:cBhvr>
                                      <p:to>
                                        <p:strVal val="visible"/>
                                      </p:to>
                                    </p:set>
                                    <p:anim calcmode="lin" valueType="num">
                                      <p:cBhvr additive="base">
                                        <p:cTn dur="1000"/>
                                        <p:tgtEl>
                                          <p:spTgt spid="8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66"/>
          <p:cNvSpPr txBox="1"/>
          <p:nvPr>
            <p:ph type="ctrTitle"/>
          </p:nvPr>
        </p:nvSpPr>
        <p:spPr>
          <a:xfrm>
            <a:off x="824000" y="1613825"/>
            <a:ext cx="51036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p:txBody>
      </p:sp>
      <p:sp>
        <p:nvSpPr>
          <p:cNvPr id="1010" name="Google Shape;1010;p66"/>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00"/>
              <a:t>Week 3: The Merged &amp; Split Lists Problems</a:t>
            </a:r>
            <a:endParaRPr sz="2000"/>
          </a:p>
        </p:txBody>
      </p:sp>
    </p:spTree>
  </p:cSld>
  <p:clrMapOvr>
    <a:masterClrMapping/>
  </p:clrMapOvr>
</p:sld>
</file>

<file path=ppt/slides/slide31.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014" name="Shape 1014"/>
        <p:cNvGrpSpPr/>
        <p:nvPr/>
      </p:nvGrpSpPr>
      <p:grpSpPr>
        <a:xfrm>
          <a:off x="0" y="0"/>
          <a:ext cx="0" cy="0"/>
          <a:chOff x="0" y="0"/>
          <a:chExt cx="0" cy="0"/>
        </a:xfrm>
      </p:grpSpPr>
      <p:sp>
        <p:nvSpPr>
          <p:cNvPr id="1015" name="Google Shape;1015;p67"/>
          <p:cNvSpPr txBox="1"/>
          <p:nvPr>
            <p:ph type="title"/>
          </p:nvPr>
        </p:nvSpPr>
        <p:spPr>
          <a:xfrm>
            <a:off x="1303800" y="598575"/>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t>This week’s DSA concept:</a:t>
            </a:r>
            <a:endParaRPr/>
          </a:p>
        </p:txBody>
      </p:sp>
      <p:sp>
        <p:nvSpPr>
          <p:cNvPr id="1016" name="Google Shape;1016;p67"/>
          <p:cNvSpPr txBox="1"/>
          <p:nvPr/>
        </p:nvSpPr>
        <p:spPr>
          <a:xfrm>
            <a:off x="1303800" y="1281575"/>
            <a:ext cx="7030500" cy="754200"/>
          </a:xfrm>
          <a:prstGeom prst="rect">
            <a:avLst/>
          </a:prstGeom>
          <a:noFill/>
          <a:ln>
            <a:noFill/>
          </a:ln>
        </p:spPr>
        <p:txBody>
          <a:bodyPr anchor="t" anchorCtr="0" bIns="91425" lIns="91425" rIns="91425" spcFirstLastPara="1" tIns="91425" wrap="square">
            <a:normAutofit/>
          </a:bodyPr>
          <a:lstStyle/>
          <a:p>
            <a:pPr algn="ctr" indent="0" lvl="0" marL="0" rtl="0">
              <a:lnSpc>
                <a:spcPct val="115000"/>
              </a:lnSpc>
              <a:spcBef>
                <a:spcPts val="0"/>
              </a:spcBef>
              <a:spcAft>
                <a:spcPts val="1200"/>
              </a:spcAft>
              <a:buNone/>
            </a:pPr>
            <a:r>
              <a:rPr lang="en" sz="3100">
                <a:solidFill>
                  <a:srgbClr val="424242"/>
                </a:solidFill>
                <a:latin typeface="Nunito"/>
                <a:ea typeface="Nunito"/>
                <a:cs typeface="Nunito"/>
                <a:sym typeface="Nunito"/>
              </a:rPr>
              <a:t>Linked Lists</a:t>
            </a:r>
            <a:endParaRPr sz="3100">
              <a:solidFill>
                <a:srgbClr val="424242"/>
              </a:solidFill>
              <a:latin typeface="Nunito"/>
              <a:ea typeface="Nunito"/>
              <a:cs typeface="Nunito"/>
              <a:sym typeface="Nunito"/>
            </a:endParaRPr>
          </a:p>
        </p:txBody>
      </p:sp>
      <p:pic>
        <p:nvPicPr>
          <p:cNvPr id="1017" name="Google Shape;1017;p67"/>
          <p:cNvPicPr preferRelativeResize="0"/>
          <p:nvPr/>
        </p:nvPicPr>
        <p:blipFill rotWithShape="1">
          <a:blip r:embed="rId3">
            <a:alphaModFix/>
          </a:blip>
          <a:srcRect b="128" r="90" t="172"/>
          <a:stretch/>
        </p:blipFill>
        <p:spPr>
          <a:xfrm>
            <a:off x="281300" y="1964625"/>
            <a:ext cx="8585875" cy="3040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6"/>
                                        </p:tgtEl>
                                        <p:attrNameLst>
                                          <p:attrName>style.visibility</p:attrName>
                                        </p:attrNameLst>
                                      </p:cBhvr>
                                      <p:to>
                                        <p:strVal val="visible"/>
                                      </p:to>
                                    </p:set>
                                    <p:anim calcmode="lin" valueType="num">
                                      <p:cBhvr additive="base">
                                        <p:cTn dur="1000"/>
                                        <p:tgtEl>
                                          <p:spTgt spid="10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17"/>
                                        </p:tgtEl>
                                        <p:attrNameLst>
                                          <p:attrName>style.visibility</p:attrName>
                                        </p:attrNameLst>
                                      </p:cBhvr>
                                      <p:to>
                                        <p:strVal val="visible"/>
                                      </p:to>
                                    </p:set>
                                    <p:anim calcmode="lin" valueType="num">
                                      <p:cBhvr additive="base">
                                        <p:cTn dur="1000"/>
                                        <p:tgtEl>
                                          <p:spTgt spid="10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8"/>
          <p:cNvSpPr txBox="1"/>
          <p:nvPr>
            <p:ph type="title"/>
          </p:nvPr>
        </p:nvSpPr>
        <p:spPr>
          <a:xfrm>
            <a:off x="1384175" y="88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Quick Review of Computer Memory</a:t>
            </a:r>
            <a:endParaRPr/>
          </a:p>
        </p:txBody>
      </p:sp>
      <p:sp>
        <p:nvSpPr>
          <p:cNvPr id="1023" name="Google Shape;1023;p68"/>
          <p:cNvSpPr txBox="1"/>
          <p:nvPr>
            <p:ph idx="1" type="body"/>
          </p:nvPr>
        </p:nvSpPr>
        <p:spPr>
          <a:xfrm>
            <a:off x="1303800" y="873675"/>
            <a:ext cx="7030500" cy="7692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SzPts val="2000"/>
              <a:buChar char="●"/>
            </a:pPr>
            <a:r>
              <a:rPr b="1" i="1" lang="en" sz="2000"/>
              <a:t>RAM (Random Access Memory): </a:t>
            </a:r>
            <a:r>
              <a:rPr lang="en" sz="2000"/>
              <a:t>A volatile memory bank used to store &amp; quickly access session data</a:t>
            </a:r>
            <a:endParaRPr sz="2000"/>
          </a:p>
        </p:txBody>
      </p:sp>
      <p:sp>
        <p:nvSpPr>
          <p:cNvPr id="1024" name="Google Shape;1024;p68"/>
          <p:cNvSpPr txBox="1"/>
          <p:nvPr>
            <p:ph idx="1" type="body"/>
          </p:nvPr>
        </p:nvSpPr>
        <p:spPr>
          <a:xfrm>
            <a:off x="1303800" y="1727250"/>
            <a:ext cx="7030500" cy="1608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i="1" lang="en" sz="2000"/>
              <a:t>Stack Memory: </a:t>
            </a:r>
            <a:r>
              <a:rPr lang="en" sz="2000"/>
              <a:t>A method of storing data via a stack (LIFO) on a thread, local variables are created from here (scope resolution), pointers not needed. Stack lives in the RAM</a:t>
            </a:r>
            <a:endParaRPr sz="2000"/>
          </a:p>
        </p:txBody>
      </p:sp>
      <p:sp>
        <p:nvSpPr>
          <p:cNvPr id="1025" name="Google Shape;1025;p68"/>
          <p:cNvSpPr txBox="1"/>
          <p:nvPr>
            <p:ph idx="1" type="body"/>
          </p:nvPr>
        </p:nvSpPr>
        <p:spPr>
          <a:xfrm>
            <a:off x="1303800" y="3272675"/>
            <a:ext cx="7030500" cy="1313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i="1" lang="en" sz="2000"/>
              <a:t>Heap Memory: </a:t>
            </a:r>
            <a:r>
              <a:rPr lang="en" sz="2000"/>
              <a:t>Memory allocated to a program, which makes it “dynamic”. It is limited only by the OS, and may be accessed/deleted at any time. Heap lives in RAM</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3"/>
                                        </p:tgtEl>
                                        <p:attrNameLst>
                                          <p:attrName>style.visibility</p:attrName>
                                        </p:attrNameLst>
                                      </p:cBhvr>
                                      <p:to>
                                        <p:strVal val="visible"/>
                                      </p:to>
                                    </p:set>
                                    <p:anim calcmode="lin" valueType="num">
                                      <p:cBhvr additive="base">
                                        <p:cTn dur="1000"/>
                                        <p:tgtEl>
                                          <p:spTgt spid="10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4"/>
                                        </p:tgtEl>
                                        <p:attrNameLst>
                                          <p:attrName>style.visibility</p:attrName>
                                        </p:attrNameLst>
                                      </p:cBhvr>
                                      <p:to>
                                        <p:strVal val="visible"/>
                                      </p:to>
                                    </p:set>
                                    <p:anim calcmode="lin" valueType="num">
                                      <p:cBhvr additive="base">
                                        <p:cTn dur="1000"/>
                                        <p:tgtEl>
                                          <p:spTgt spid="10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5"/>
                                        </p:tgtEl>
                                        <p:attrNameLst>
                                          <p:attrName>style.visibility</p:attrName>
                                        </p:attrNameLst>
                                      </p:cBhvr>
                                      <p:to>
                                        <p:strVal val="visible"/>
                                      </p:to>
                                    </p:set>
                                    <p:anim calcmode="lin" valueType="num">
                                      <p:cBhvr additive="base">
                                        <p:cTn dur="1000"/>
                                        <p:tgtEl>
                                          <p:spTgt spid="10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9"/>
          <p:cNvSpPr txBox="1"/>
          <p:nvPr>
            <p:ph type="title"/>
          </p:nvPr>
        </p:nvSpPr>
        <p:spPr>
          <a:xfrm>
            <a:off x="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RAM</a:t>
            </a:r>
            <a:endParaRPr/>
          </a:p>
        </p:txBody>
      </p:sp>
      <p:pic>
        <p:nvPicPr>
          <p:cNvPr id="1031" name="Google Shape;1031;p69"/>
          <p:cNvPicPr preferRelativeResize="0"/>
          <p:nvPr/>
        </p:nvPicPr>
        <p:blipFill>
          <a:blip r:embed="rId3">
            <a:alphaModFix/>
          </a:blip>
          <a:stretch>
            <a:fillRect/>
          </a:stretch>
        </p:blipFill>
        <p:spPr>
          <a:xfrm>
            <a:off x="1276300" y="0"/>
            <a:ext cx="7867700"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70"/>
          <p:cNvSpPr txBox="1"/>
          <p:nvPr>
            <p:ph type="title"/>
          </p:nvPr>
        </p:nvSpPr>
        <p:spPr>
          <a:xfrm>
            <a:off x="849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a:t>
            </a:r>
            <a:endParaRPr/>
          </a:p>
        </p:txBody>
      </p:sp>
      <p:pic>
        <p:nvPicPr>
          <p:cNvPr id="1037" name="Google Shape;1037;p70"/>
          <p:cNvPicPr preferRelativeResize="0"/>
          <p:nvPr/>
        </p:nvPicPr>
        <p:blipFill>
          <a:blip r:embed="rId3">
            <a:alphaModFix/>
          </a:blip>
          <a:stretch>
            <a:fillRect/>
          </a:stretch>
        </p:blipFill>
        <p:spPr>
          <a:xfrm>
            <a:off x="2004725" y="0"/>
            <a:ext cx="6804400"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71"/>
          <p:cNvSpPr txBox="1"/>
          <p:nvPr>
            <p:ph type="title"/>
          </p:nvPr>
        </p:nvSpPr>
        <p:spPr>
          <a:xfrm>
            <a:off x="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Heap</a:t>
            </a:r>
            <a:endParaRPr/>
          </a:p>
        </p:txBody>
      </p:sp>
      <p:pic>
        <p:nvPicPr>
          <p:cNvPr id="1043" name="Google Shape;1043;p71"/>
          <p:cNvPicPr preferRelativeResize="0"/>
          <p:nvPr/>
        </p:nvPicPr>
        <p:blipFill>
          <a:blip r:embed="rId3">
            <a:alphaModFix/>
          </a:blip>
          <a:stretch>
            <a:fillRect/>
          </a:stretch>
        </p:blipFill>
        <p:spPr>
          <a:xfrm>
            <a:off x="1861878" y="145347"/>
            <a:ext cx="6512725" cy="4852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72"/>
          <p:cNvSpPr txBox="1"/>
          <p:nvPr>
            <p:ph type="title"/>
          </p:nvPr>
        </p:nvSpPr>
        <p:spPr>
          <a:xfrm>
            <a:off x="1303800" y="183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Pointers &amp; References</a:t>
            </a:r>
            <a:endParaRPr/>
          </a:p>
        </p:txBody>
      </p:sp>
      <p:sp>
        <p:nvSpPr>
          <p:cNvPr id="1049" name="Google Shape;1049;p72"/>
          <p:cNvSpPr txBox="1"/>
          <p:nvPr>
            <p:ph idx="1" type="body"/>
          </p:nvPr>
        </p:nvSpPr>
        <p:spPr>
          <a:xfrm>
            <a:off x="1303800" y="1069050"/>
            <a:ext cx="7030500" cy="640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Pointers are objects that store memory addresses</a:t>
            </a:r>
            <a:endParaRPr sz="2000"/>
          </a:p>
        </p:txBody>
      </p:sp>
      <p:pic>
        <p:nvPicPr>
          <p:cNvPr id="1050" name="Google Shape;1050;p72"/>
          <p:cNvPicPr preferRelativeResize="0"/>
          <p:nvPr/>
        </p:nvPicPr>
        <p:blipFill>
          <a:blip r:embed="rId3">
            <a:alphaModFix/>
          </a:blip>
          <a:stretch>
            <a:fillRect/>
          </a:stretch>
        </p:blipFill>
        <p:spPr>
          <a:xfrm>
            <a:off x="811363" y="1709850"/>
            <a:ext cx="7521275" cy="312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9"/>
                                        </p:tgtEl>
                                        <p:attrNameLst>
                                          <p:attrName>style.visibility</p:attrName>
                                        </p:attrNameLst>
                                      </p:cBhvr>
                                      <p:to>
                                        <p:strVal val="visible"/>
                                      </p:to>
                                    </p:set>
                                    <p:anim calcmode="lin" valueType="num">
                                      <p:cBhvr additive="base">
                                        <p:cTn dur="1000"/>
                                        <p:tgtEl>
                                          <p:spTgt spid="10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50"/>
                                        </p:tgtEl>
                                        <p:attrNameLst>
                                          <p:attrName>style.visibility</p:attrName>
                                        </p:attrNameLst>
                                      </p:cBhvr>
                                      <p:to>
                                        <p:strVal val="visible"/>
                                      </p:to>
                                    </p:set>
                                    <p:anim calcmode="lin" valueType="num">
                                      <p:cBhvr additive="base">
                                        <p:cTn dur="1000"/>
                                        <p:tgtEl>
                                          <p:spTgt spid="10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73"/>
          <p:cNvSpPr txBox="1"/>
          <p:nvPr>
            <p:ph type="title"/>
          </p:nvPr>
        </p:nvSpPr>
        <p:spPr>
          <a:xfrm>
            <a:off x="1303800" y="1451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Introducing the Linked List</a:t>
            </a:r>
            <a:endParaRPr/>
          </a:p>
        </p:txBody>
      </p:sp>
      <p:sp>
        <p:nvSpPr>
          <p:cNvPr id="1056" name="Google Shape;1056;p73"/>
          <p:cNvSpPr txBox="1"/>
          <p:nvPr>
            <p:ph idx="1" type="body"/>
          </p:nvPr>
        </p:nvSpPr>
        <p:spPr>
          <a:xfrm>
            <a:off x="1303800" y="799825"/>
            <a:ext cx="7030500" cy="99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Linked Lists consists of nodes</a:t>
            </a:r>
            <a:endParaRPr sz="2000"/>
          </a:p>
          <a:p>
            <a:pPr indent="-355600" lvl="0" marL="457200" rtl="0" algn="l">
              <a:spcBef>
                <a:spcPts val="0"/>
              </a:spcBef>
              <a:spcAft>
                <a:spcPts val="0"/>
              </a:spcAft>
              <a:buSzPts val="2000"/>
              <a:buChar char="●"/>
            </a:pPr>
            <a:r>
              <a:rPr lang="en" sz="2000"/>
              <a:t>Each node has two variables: value, and pointer</a:t>
            </a:r>
            <a:endParaRPr sz="2000"/>
          </a:p>
        </p:txBody>
      </p:sp>
      <p:pic>
        <p:nvPicPr>
          <p:cNvPr id="1057" name="Google Shape;1057;p73"/>
          <p:cNvPicPr preferRelativeResize="0"/>
          <p:nvPr/>
        </p:nvPicPr>
        <p:blipFill>
          <a:blip r:embed="rId3">
            <a:alphaModFix/>
          </a:blip>
          <a:stretch>
            <a:fillRect/>
          </a:stretch>
        </p:blipFill>
        <p:spPr>
          <a:xfrm>
            <a:off x="209075" y="1738975"/>
            <a:ext cx="8750725" cy="321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56"/>
                                        </p:tgtEl>
                                        <p:attrNameLst>
                                          <p:attrName>style.visibility</p:attrName>
                                        </p:attrNameLst>
                                      </p:cBhvr>
                                      <p:to>
                                        <p:strVal val="visible"/>
                                      </p:to>
                                    </p:set>
                                    <p:anim calcmode="lin" valueType="num">
                                      <p:cBhvr additive="base">
                                        <p:cTn dur="1000"/>
                                        <p:tgtEl>
                                          <p:spTgt spid="10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57"/>
                                        </p:tgtEl>
                                        <p:attrNameLst>
                                          <p:attrName>style.visibility</p:attrName>
                                        </p:attrNameLst>
                                      </p:cBhvr>
                                      <p:to>
                                        <p:strVal val="visible"/>
                                      </p:to>
                                    </p:set>
                                    <p:anim calcmode="lin" valueType="num">
                                      <p:cBhvr additive="base">
                                        <p:cTn dur="1000"/>
                                        <p:tgtEl>
                                          <p:spTgt spid="10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061" name="Shape 1061"/>
        <p:cNvGrpSpPr/>
        <p:nvPr/>
      </p:nvGrpSpPr>
      <p:grpSpPr>
        <a:xfrm>
          <a:off x="0" y="0"/>
          <a:ext cx="0" cy="0"/>
          <a:chOff x="0" y="0"/>
          <a:chExt cx="0" cy="0"/>
        </a:xfrm>
      </p:grpSpPr>
      <p:sp>
        <p:nvSpPr>
          <p:cNvPr id="1062" name="Google Shape;1062;p74"/>
          <p:cNvSpPr txBox="1"/>
          <p:nvPr>
            <p:ph type="title"/>
          </p:nvPr>
        </p:nvSpPr>
        <p:spPr>
          <a:xfrm>
            <a:off x="1303800" y="598575"/>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t>Doubly Linked List </a:t>
            </a:r>
            <a:endParaRPr/>
          </a:p>
        </p:txBody>
      </p:sp>
      <p:sp>
        <p:nvSpPr>
          <p:cNvPr id="1063" name="Google Shape;1063;p74"/>
          <p:cNvSpPr txBox="1"/>
          <p:nvPr>
            <p:ph idx="1" type="body"/>
          </p:nvPr>
        </p:nvSpPr>
        <p:spPr>
          <a:xfrm>
            <a:off x="1303800" y="1267400"/>
            <a:ext cx="7030500" cy="669000"/>
          </a:xfrm>
          <a:prstGeom prst="rect">
            <a:avLst/>
          </a:prstGeom>
        </p:spPr>
        <p:txBody>
          <a:bodyPr anchor="t" anchorCtr="0" bIns="91425" lIns="91425" rIns="91425" spcFirstLastPara="1" tIns="91425" wrap="square">
            <a:normAutofit/>
          </a:bodyPr>
          <a:lstStyle/>
          <a:p>
            <a:pPr algn="l" indent="-355600" lvl="0" marL="457200" rtl="0">
              <a:spcBef>
                <a:spcPts val="0"/>
              </a:spcBef>
              <a:spcAft>
                <a:spcPts val="0"/>
              </a:spcAft>
              <a:buSzPts val="2000"/>
              <a:buChar char="●"/>
            </a:pPr>
            <a:r>
              <a:rPr lang="en" sz="2000"/>
              <a:t>Each Node also has a </a:t>
            </a:r>
            <a:r>
              <a:rPr i="1" lang="en" sz="2000"/>
              <a:t>prev</a:t>
            </a:r>
            <a:r>
              <a:rPr lang="en" sz="2000"/>
              <a:t> pointer</a:t>
            </a:r>
            <a:endParaRPr sz="2000"/>
          </a:p>
        </p:txBody>
      </p:sp>
      <p:pic>
        <p:nvPicPr>
          <p:cNvPr id="1064" name="Google Shape;1064;p74"/>
          <p:cNvPicPr preferRelativeResize="0"/>
          <p:nvPr/>
        </p:nvPicPr>
        <p:blipFill rotWithShape="1">
          <a:blip r:embed="rId3">
            <a:alphaModFix/>
          </a:blip>
          <a:srcRect b="5" t="138"/>
          <a:stretch/>
        </p:blipFill>
        <p:spPr>
          <a:xfrm>
            <a:off x="183850" y="1936400"/>
            <a:ext cx="8776301" cy="2578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3"/>
                                        </p:tgtEl>
                                        <p:attrNameLst>
                                          <p:attrName>style.visibility</p:attrName>
                                        </p:attrNameLst>
                                      </p:cBhvr>
                                      <p:to>
                                        <p:strVal val="visible"/>
                                      </p:to>
                                    </p:set>
                                    <p:anim calcmode="lin" valueType="num">
                                      <p:cBhvr additive="base">
                                        <p:cTn dur="1000"/>
                                        <p:tgtEl>
                                          <p:spTgt spid="10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4"/>
                                        </p:tgtEl>
                                        <p:attrNameLst>
                                          <p:attrName>style.visibility</p:attrName>
                                        </p:attrNameLst>
                                      </p:cBhvr>
                                      <p:to>
                                        <p:strVal val="visible"/>
                                      </p:to>
                                    </p:set>
                                    <p:anim calcmode="lin" valueType="num">
                                      <p:cBhvr additive="base">
                                        <p:cTn dur="1000"/>
                                        <p:tgtEl>
                                          <p:spTgt spid="10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75"/>
          <p:cNvSpPr txBox="1"/>
          <p:nvPr>
            <p:ph type="title"/>
          </p:nvPr>
        </p:nvSpPr>
        <p:spPr>
          <a:xfrm>
            <a:off x="1303800" y="1735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Traversing in Linked Lists</a:t>
            </a:r>
            <a:endParaRPr/>
          </a:p>
        </p:txBody>
      </p:sp>
      <p:sp>
        <p:nvSpPr>
          <p:cNvPr id="1070" name="Google Shape;1070;p75"/>
          <p:cNvSpPr txBox="1"/>
          <p:nvPr>
            <p:ph idx="1" type="body"/>
          </p:nvPr>
        </p:nvSpPr>
        <p:spPr>
          <a:xfrm>
            <a:off x="1303800" y="771475"/>
            <a:ext cx="7030500" cy="853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i="1" lang="en" sz="2000"/>
              <a:t>Cursor Pointer</a:t>
            </a:r>
            <a:r>
              <a:rPr lang="en" sz="2000"/>
              <a:t>: Pointer that points to the value of the current node</a:t>
            </a:r>
            <a:endParaRPr sz="2000"/>
          </a:p>
        </p:txBody>
      </p:sp>
      <p:sp>
        <p:nvSpPr>
          <p:cNvPr id="1071" name="Google Shape;1071;p75"/>
          <p:cNvSpPr txBox="1"/>
          <p:nvPr>
            <p:ph idx="1" type="body"/>
          </p:nvPr>
        </p:nvSpPr>
        <p:spPr>
          <a:xfrm>
            <a:off x="1303800" y="1539650"/>
            <a:ext cx="7030500" cy="177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Starting at the head, use a cursor pointer to print the value of the current node. Then, make the cursor point to the next node. Do this until the cursor points at nothing</a:t>
            </a:r>
            <a:endParaRPr sz="2000"/>
          </a:p>
        </p:txBody>
      </p:sp>
      <p:pic>
        <p:nvPicPr>
          <p:cNvPr id="1072" name="Google Shape;1072;p75"/>
          <p:cNvPicPr preferRelativeResize="0"/>
          <p:nvPr/>
        </p:nvPicPr>
        <p:blipFill>
          <a:blip r:embed="rId3">
            <a:alphaModFix/>
          </a:blip>
          <a:stretch>
            <a:fillRect/>
          </a:stretch>
        </p:blipFill>
        <p:spPr>
          <a:xfrm>
            <a:off x="423350" y="3055875"/>
            <a:ext cx="8297300" cy="197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0"/>
                                        </p:tgtEl>
                                        <p:attrNameLst>
                                          <p:attrName>style.visibility</p:attrName>
                                        </p:attrNameLst>
                                      </p:cBhvr>
                                      <p:to>
                                        <p:strVal val="visible"/>
                                      </p:to>
                                    </p:set>
                                    <p:anim calcmode="lin" valueType="num">
                                      <p:cBhvr additive="base">
                                        <p:cTn dur="1"/>
                                        <p:tgtEl>
                                          <p:spTgt spid="10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1"/>
                                        </p:tgtEl>
                                        <p:attrNameLst>
                                          <p:attrName>style.visibility</p:attrName>
                                        </p:attrNameLst>
                                      </p:cBhvr>
                                      <p:to>
                                        <p:strVal val="visible"/>
                                      </p:to>
                                    </p:set>
                                    <p:anim calcmode="lin" valueType="num">
                                      <p:cBhvr additive="base">
                                        <p:cTn dur="1000"/>
                                        <p:tgtEl>
                                          <p:spTgt spid="10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2"/>
                                        </p:tgtEl>
                                        <p:attrNameLst>
                                          <p:attrName>style.visibility</p:attrName>
                                        </p:attrNameLst>
                                      </p:cBhvr>
                                      <p:to>
                                        <p:strVal val="visible"/>
                                      </p:to>
                                    </p:set>
                                    <p:anim calcmode="lin" valueType="num">
                                      <p:cBhvr additive="base">
                                        <p:cTn dur="1000"/>
                                        <p:tgtEl>
                                          <p:spTgt spid="10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0"/>
          <p:cNvSpPr txBox="1"/>
          <p:nvPr>
            <p:ph type="title"/>
          </p:nvPr>
        </p:nvSpPr>
        <p:spPr>
          <a:xfrm>
            <a:off x="1303800" y="1972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am I</a:t>
            </a:r>
            <a:endParaRPr/>
          </a:p>
        </p:txBody>
      </p:sp>
      <p:sp>
        <p:nvSpPr>
          <p:cNvPr id="823" name="Google Shape;823;p40"/>
          <p:cNvSpPr txBox="1"/>
          <p:nvPr>
            <p:ph idx="1" type="body"/>
          </p:nvPr>
        </p:nvSpPr>
        <p:spPr>
          <a:xfrm>
            <a:off x="1303800" y="69227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Sebastian Przybylski</a:t>
            </a:r>
            <a:endParaRPr sz="2000"/>
          </a:p>
          <a:p>
            <a:pPr indent="-355600" lvl="0" marL="457200" rtl="0" algn="l">
              <a:spcBef>
                <a:spcPts val="0"/>
              </a:spcBef>
              <a:spcAft>
                <a:spcPts val="0"/>
              </a:spcAft>
              <a:buSzPts val="2000"/>
              <a:buChar char="●"/>
            </a:pPr>
            <a:r>
              <a:rPr lang="en" sz="2000"/>
              <a:t>Been with the club for 5 semesters now</a:t>
            </a:r>
            <a:endParaRPr sz="2000"/>
          </a:p>
          <a:p>
            <a:pPr indent="-355600" lvl="0" marL="457200" rtl="0" algn="l">
              <a:spcBef>
                <a:spcPts val="0"/>
              </a:spcBef>
              <a:spcAft>
                <a:spcPts val="0"/>
              </a:spcAft>
              <a:buSzPts val="2000"/>
              <a:buChar char="●"/>
            </a:pPr>
            <a:r>
              <a:rPr lang="en" sz="2000"/>
              <a:t>Obtained Associate’s from COD</a:t>
            </a:r>
            <a:endParaRPr sz="2000"/>
          </a:p>
          <a:p>
            <a:pPr indent="-355600" lvl="0" marL="457200" rtl="0" algn="l">
              <a:spcBef>
                <a:spcPts val="0"/>
              </a:spcBef>
              <a:spcAft>
                <a:spcPts val="0"/>
              </a:spcAft>
              <a:buSzPts val="2000"/>
              <a:buChar char="●"/>
            </a:pPr>
            <a:r>
              <a:rPr lang="en" sz="2000"/>
              <a:t>Enrolled in Lewis</a:t>
            </a:r>
            <a:endParaRPr sz="2000"/>
          </a:p>
          <a:p>
            <a:pPr indent="-355600" lvl="0" marL="457200" rtl="0" algn="l">
              <a:spcBef>
                <a:spcPts val="0"/>
              </a:spcBef>
              <a:spcAft>
                <a:spcPts val="0"/>
              </a:spcAft>
              <a:buSzPts val="2000"/>
              <a:buChar char="●"/>
            </a:pPr>
            <a:r>
              <a:rPr lang="en" sz="2000"/>
              <a:t>Intern at CoreCentricUSA as a Machine Vision intern</a:t>
            </a:r>
            <a:endParaRPr sz="2000"/>
          </a:p>
          <a:p>
            <a:pPr indent="0" lvl="0" marL="457200" rtl="0" algn="l">
              <a:spcBef>
                <a:spcPts val="1200"/>
              </a:spcBef>
              <a:spcAft>
                <a:spcPts val="1200"/>
              </a:spcAft>
              <a:buNone/>
            </a:pPr>
            <a:r>
              <a:t/>
            </a:r>
            <a:endParaRPr sz="2000"/>
          </a:p>
        </p:txBody>
      </p:sp>
      <p:pic>
        <p:nvPicPr>
          <p:cNvPr id="824" name="Google Shape;824;p40"/>
          <p:cNvPicPr preferRelativeResize="0"/>
          <p:nvPr/>
        </p:nvPicPr>
        <p:blipFill>
          <a:blip r:embed="rId3">
            <a:alphaModFix/>
          </a:blip>
          <a:stretch>
            <a:fillRect/>
          </a:stretch>
        </p:blipFill>
        <p:spPr>
          <a:xfrm>
            <a:off x="4653675" y="2571750"/>
            <a:ext cx="4337925" cy="2541602"/>
          </a:xfrm>
          <a:prstGeom prst="rect">
            <a:avLst/>
          </a:prstGeom>
          <a:noFill/>
          <a:ln>
            <a:noFill/>
          </a:ln>
        </p:spPr>
      </p:pic>
      <p:pic>
        <p:nvPicPr>
          <p:cNvPr id="825" name="Google Shape;825;p40"/>
          <p:cNvPicPr preferRelativeResize="0"/>
          <p:nvPr/>
        </p:nvPicPr>
        <p:blipFill>
          <a:blip r:embed="rId4">
            <a:alphaModFix/>
          </a:blip>
          <a:stretch>
            <a:fillRect/>
          </a:stretch>
        </p:blipFill>
        <p:spPr>
          <a:xfrm>
            <a:off x="152400" y="2571750"/>
            <a:ext cx="4416374" cy="2541602"/>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23"/>
                                        </p:tgtEl>
                                        <p:attrNameLst>
                                          <p:attrName>style.visibility</p:attrName>
                                        </p:attrNameLst>
                                      </p:cBhvr>
                                      <p:to>
                                        <p:strVal val="visible"/>
                                      </p:to>
                                    </p:set>
                                    <p:anim calcmode="lin" valueType="num">
                                      <p:cBhvr additive="base">
                                        <p:cTn dur="1000"/>
                                        <p:tgtEl>
                                          <p:spTgt spid="8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25"/>
                                        </p:tgtEl>
                                        <p:attrNameLst>
                                          <p:attrName>style.visibility</p:attrName>
                                        </p:attrNameLst>
                                      </p:cBhvr>
                                      <p:to>
                                        <p:strVal val="visible"/>
                                      </p:to>
                                    </p:set>
                                    <p:anim calcmode="lin" valueType="num">
                                      <p:cBhvr additive="base">
                                        <p:cTn dur="1000"/>
                                        <p:tgtEl>
                                          <p:spTgt spid="8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24"/>
                                        </p:tgtEl>
                                        <p:attrNameLst>
                                          <p:attrName>style.visibility</p:attrName>
                                        </p:attrNameLst>
                                      </p:cBhvr>
                                      <p:to>
                                        <p:strVal val="visible"/>
                                      </p:to>
                                    </p:set>
                                    <p:anim calcmode="lin" valueType="num">
                                      <p:cBhvr additive="base">
                                        <p:cTn dur="1000"/>
                                        <p:tgtEl>
                                          <p:spTgt spid="8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076" name="Shape 1076"/>
        <p:cNvGrpSpPr/>
        <p:nvPr/>
      </p:nvGrpSpPr>
      <p:grpSpPr>
        <a:xfrm>
          <a:off x="0" y="0"/>
          <a:ext cx="0" cy="0"/>
          <a:chOff x="0" y="0"/>
          <a:chExt cx="0" cy="0"/>
        </a:xfrm>
      </p:grpSpPr>
      <p:sp>
        <p:nvSpPr>
          <p:cNvPr id="1077" name="Google Shape;1077;p76"/>
          <p:cNvSpPr txBox="1"/>
          <p:nvPr>
            <p:ph type="title"/>
          </p:nvPr>
        </p:nvSpPr>
        <p:spPr>
          <a:xfrm>
            <a:off x="1303800" y="216000"/>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t>Insertion in Linked Lists</a:t>
            </a:r>
            <a:endParaRPr/>
          </a:p>
        </p:txBody>
      </p:sp>
      <p:sp>
        <p:nvSpPr>
          <p:cNvPr id="1078" name="Google Shape;1078;p76"/>
          <p:cNvSpPr txBox="1"/>
          <p:nvPr>
            <p:ph idx="1" type="body"/>
          </p:nvPr>
        </p:nvSpPr>
        <p:spPr>
          <a:xfrm>
            <a:off x="1303800" y="847525"/>
            <a:ext cx="7030500" cy="1259100"/>
          </a:xfrm>
          <a:prstGeom prst="rect">
            <a:avLst/>
          </a:prstGeom>
        </p:spPr>
        <p:txBody>
          <a:bodyPr anchor="t" anchorCtr="0" bIns="91425" lIns="91425" rIns="91425" spcFirstLastPara="1" tIns="91425" wrap="square">
            <a:normAutofit/>
          </a:bodyPr>
          <a:lstStyle/>
          <a:p>
            <a:pPr algn="l" indent="-355600" lvl="0" marL="457200" rtl="0">
              <a:spcBef>
                <a:spcPts val="0"/>
              </a:spcBef>
              <a:spcAft>
                <a:spcPts val="0"/>
              </a:spcAft>
              <a:buSzPts val="2000"/>
              <a:buChar char="●"/>
            </a:pPr>
            <a:r>
              <a:rPr lang="en" sz="2000"/>
              <a:t>When inserting a node, make it so the node behind it now points to it, and the node itself points to the node ahead of it</a:t>
            </a:r>
            <a:endParaRPr sz="2000"/>
          </a:p>
        </p:txBody>
      </p:sp>
      <p:pic>
        <p:nvPicPr>
          <p:cNvPr id="1079" name="Google Shape;1079;p76"/>
          <p:cNvPicPr preferRelativeResize="0"/>
          <p:nvPr/>
        </p:nvPicPr>
        <p:blipFill rotWithShape="1">
          <a:blip r:embed="rId3">
            <a:alphaModFix/>
          </a:blip>
          <a:srcRect b="421"/>
          <a:stretch/>
        </p:blipFill>
        <p:spPr>
          <a:xfrm>
            <a:off x="263000" y="2106625"/>
            <a:ext cx="8555101" cy="2833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8"/>
                                        </p:tgtEl>
                                        <p:attrNameLst>
                                          <p:attrName>style.visibility</p:attrName>
                                        </p:attrNameLst>
                                      </p:cBhvr>
                                      <p:to>
                                        <p:strVal val="visible"/>
                                      </p:to>
                                    </p:set>
                                    <p:anim calcmode="lin" valueType="num">
                                      <p:cBhvr additive="base">
                                        <p:cTn dur="1000"/>
                                        <p:tgtEl>
                                          <p:spTgt spid="10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79"/>
                                        </p:tgtEl>
                                        <p:attrNameLst>
                                          <p:attrName>style.visibility</p:attrName>
                                        </p:attrNameLst>
                                      </p:cBhvr>
                                      <p:to>
                                        <p:strVal val="visible"/>
                                      </p:to>
                                    </p:set>
                                    <p:anim calcmode="lin" valueType="num">
                                      <p:cBhvr additive="base">
                                        <p:cTn dur="1000"/>
                                        <p:tgtEl>
                                          <p:spTgt spid="10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083" name="Shape 1083"/>
        <p:cNvGrpSpPr/>
        <p:nvPr/>
      </p:nvGrpSpPr>
      <p:grpSpPr>
        <a:xfrm>
          <a:off x="0" y="0"/>
          <a:ext cx="0" cy="0"/>
          <a:chOff x="0" y="0"/>
          <a:chExt cx="0" cy="0"/>
        </a:xfrm>
      </p:grpSpPr>
      <p:sp>
        <p:nvSpPr>
          <p:cNvPr id="1084" name="Google Shape;1084;p77"/>
          <p:cNvSpPr txBox="1"/>
          <p:nvPr>
            <p:ph type="title"/>
          </p:nvPr>
        </p:nvSpPr>
        <p:spPr>
          <a:xfrm>
            <a:off x="1303800" y="258500"/>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t>Deletion in Linked Lists</a:t>
            </a:r>
            <a:endParaRPr/>
          </a:p>
        </p:txBody>
      </p:sp>
      <p:sp>
        <p:nvSpPr>
          <p:cNvPr id="1085" name="Google Shape;1085;p77"/>
          <p:cNvSpPr txBox="1"/>
          <p:nvPr>
            <p:ph idx="1" type="body"/>
          </p:nvPr>
        </p:nvSpPr>
        <p:spPr>
          <a:xfrm>
            <a:off x="1303800" y="743150"/>
            <a:ext cx="7030500" cy="1632600"/>
          </a:xfrm>
          <a:prstGeom prst="rect">
            <a:avLst/>
          </a:prstGeom>
        </p:spPr>
        <p:txBody>
          <a:bodyPr anchor="t" anchorCtr="0" bIns="91425" lIns="91425" rIns="91425" spcFirstLastPara="1" tIns="91425" wrap="square">
            <a:normAutofit/>
          </a:bodyPr>
          <a:lstStyle/>
          <a:p>
            <a:pPr algn="l" indent="-355600" lvl="0" marL="457200" rtl="0">
              <a:spcBef>
                <a:spcPts val="0"/>
              </a:spcBef>
              <a:spcAft>
                <a:spcPts val="0"/>
              </a:spcAft>
              <a:buSzPts val="2000"/>
              <a:buChar char="●"/>
            </a:pPr>
            <a:r>
              <a:rPr lang="en" sz="2000"/>
              <a:t>When deleting a node, make it so the node before it no longer points to it, but now points to the node ahead of the node you’re deleting. Ideally, then free that node into the heap</a:t>
            </a:r>
            <a:endParaRPr sz="2000"/>
          </a:p>
        </p:txBody>
      </p:sp>
      <p:pic>
        <p:nvPicPr>
          <p:cNvPr id="1086" name="Google Shape;1086;p77"/>
          <p:cNvPicPr preferRelativeResize="0"/>
          <p:nvPr/>
        </p:nvPicPr>
        <p:blipFill rotWithShape="1">
          <a:blip r:embed="rId3">
            <a:alphaModFix/>
          </a:blip>
          <a:srcRect b="344"/>
          <a:stretch/>
        </p:blipFill>
        <p:spPr>
          <a:xfrm>
            <a:off x="560550" y="2375750"/>
            <a:ext cx="8200900" cy="23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85"/>
                                        </p:tgtEl>
                                        <p:attrNameLst>
                                          <p:attrName>style.visibility</p:attrName>
                                        </p:attrNameLst>
                                      </p:cBhvr>
                                      <p:to>
                                        <p:strVal val="visible"/>
                                      </p:to>
                                    </p:set>
                                    <p:anim calcmode="lin" valueType="num">
                                      <p:cBhvr additive="base">
                                        <p:cTn dur="1"/>
                                        <p:tgtEl>
                                          <p:spTgt spid="10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86"/>
                                        </p:tgtEl>
                                        <p:attrNameLst>
                                          <p:attrName>style.visibility</p:attrName>
                                        </p:attrNameLst>
                                      </p:cBhvr>
                                      <p:to>
                                        <p:strVal val="visible"/>
                                      </p:to>
                                    </p:set>
                                    <p:anim calcmode="lin" valueType="num">
                                      <p:cBhvr additive="base">
                                        <p:cTn dur="1000"/>
                                        <p:tgtEl>
                                          <p:spTgt spid="10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78"/>
          <p:cNvSpPr txBox="1"/>
          <p:nvPr>
            <p:ph type="title"/>
          </p:nvPr>
        </p:nvSpPr>
        <p:spPr>
          <a:xfrm>
            <a:off x="1303800" y="20182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#2: </a:t>
            </a:r>
            <a:endParaRPr/>
          </a:p>
          <a:p>
            <a:pPr indent="0" lvl="0" marL="0" rtl="0" algn="l">
              <a:spcBef>
                <a:spcPts val="0"/>
              </a:spcBef>
              <a:spcAft>
                <a:spcPts val="0"/>
              </a:spcAft>
              <a:buNone/>
            </a:pPr>
            <a:r>
              <a:rPr lang="en"/>
              <a:t>The Merged Lists Problem</a:t>
            </a:r>
            <a:endParaRPr/>
          </a:p>
        </p:txBody>
      </p:sp>
      <p:sp>
        <p:nvSpPr>
          <p:cNvPr id="1092" name="Google Shape;1092;p78"/>
          <p:cNvSpPr txBox="1"/>
          <p:nvPr>
            <p:ph idx="1" type="body"/>
          </p:nvPr>
        </p:nvSpPr>
        <p:spPr>
          <a:xfrm>
            <a:off x="1303800" y="1201125"/>
            <a:ext cx="7030500" cy="17271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sz="2000">
                <a:solidFill>
                  <a:srgbClr val="000000"/>
                </a:solidFill>
                <a:latin typeface="Arial"/>
                <a:ea typeface="Arial"/>
                <a:cs typeface="Arial"/>
                <a:sym typeface="Arial"/>
              </a:rPr>
              <a:t>You are given the heads of two sorted linked lists </a:t>
            </a:r>
            <a:r>
              <a:rPr lang="en" sz="2000">
                <a:solidFill>
                  <a:srgbClr val="188038"/>
                </a:solidFill>
                <a:latin typeface="Roboto Mono"/>
                <a:ea typeface="Roboto Mono"/>
                <a:cs typeface="Roboto Mono"/>
                <a:sym typeface="Roboto Mono"/>
              </a:rPr>
              <a:t>list1</a:t>
            </a:r>
            <a:r>
              <a:rPr lang="en" sz="2000">
                <a:solidFill>
                  <a:srgbClr val="000000"/>
                </a:solidFill>
                <a:latin typeface="Arial"/>
                <a:ea typeface="Arial"/>
                <a:cs typeface="Arial"/>
                <a:sym typeface="Arial"/>
              </a:rPr>
              <a:t> and </a:t>
            </a:r>
            <a:r>
              <a:rPr lang="en" sz="2000">
                <a:solidFill>
                  <a:srgbClr val="188038"/>
                </a:solidFill>
                <a:latin typeface="Roboto Mono"/>
                <a:ea typeface="Roboto Mono"/>
                <a:cs typeface="Roboto Mono"/>
                <a:sym typeface="Roboto Mono"/>
              </a:rPr>
              <a:t>list2</a:t>
            </a:r>
            <a:r>
              <a:rPr lang="en" sz="2000">
                <a:solidFill>
                  <a:srgbClr val="000000"/>
                </a:solidFill>
                <a:latin typeface="Arial"/>
                <a:ea typeface="Arial"/>
                <a:cs typeface="Arial"/>
                <a:sym typeface="Arial"/>
              </a:rPr>
              <a:t>.Merge the two lists into one </a:t>
            </a:r>
            <a:r>
              <a:rPr b="1" lang="en" sz="2000">
                <a:solidFill>
                  <a:srgbClr val="000000"/>
                </a:solidFill>
                <a:latin typeface="Arial"/>
                <a:ea typeface="Arial"/>
                <a:cs typeface="Arial"/>
                <a:sym typeface="Arial"/>
              </a:rPr>
              <a:t>sorted</a:t>
            </a:r>
            <a:r>
              <a:rPr lang="en" sz="2000">
                <a:solidFill>
                  <a:srgbClr val="000000"/>
                </a:solidFill>
                <a:latin typeface="Arial"/>
                <a:ea typeface="Arial"/>
                <a:cs typeface="Arial"/>
                <a:sym typeface="Arial"/>
              </a:rPr>
              <a:t> list. The list should be made by splicing together the nodes of the first two lists. Return </a:t>
            </a:r>
            <a:r>
              <a:rPr i="1" lang="en" sz="2000">
                <a:solidFill>
                  <a:srgbClr val="000000"/>
                </a:solidFill>
                <a:latin typeface="Arial"/>
                <a:ea typeface="Arial"/>
                <a:cs typeface="Arial"/>
                <a:sym typeface="Arial"/>
              </a:rPr>
              <a:t>the head of the merged linked list</a:t>
            </a:r>
            <a:r>
              <a:rPr lang="en" sz="2000">
                <a:solidFill>
                  <a:srgbClr val="000000"/>
                </a:solidFill>
                <a:latin typeface="Arial"/>
                <a:ea typeface="Arial"/>
                <a:cs typeface="Arial"/>
                <a:sym typeface="Arial"/>
              </a:rPr>
              <a:t>. </a:t>
            </a:r>
            <a:endParaRPr b="1" sz="2600">
              <a:solidFill>
                <a:srgbClr val="FF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093" name="Google Shape;1093;p78"/>
          <p:cNvSpPr txBox="1"/>
          <p:nvPr/>
        </p:nvSpPr>
        <p:spPr>
          <a:xfrm>
            <a:off x="1246050" y="2468800"/>
            <a:ext cx="7146000" cy="10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600">
                <a:solidFill>
                  <a:srgbClr val="FF0000"/>
                </a:solidFill>
              </a:rPr>
              <a:t>List1 and List2 are already sorted in increasing order!</a:t>
            </a:r>
            <a:endParaRPr/>
          </a:p>
        </p:txBody>
      </p:sp>
      <p:sp>
        <p:nvSpPr>
          <p:cNvPr id="1094" name="Google Shape;1094;p78"/>
          <p:cNvSpPr txBox="1"/>
          <p:nvPr/>
        </p:nvSpPr>
        <p:spPr>
          <a:xfrm>
            <a:off x="1303800" y="3514000"/>
            <a:ext cx="5757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Input: list1 = [1,2,4], list2 = [1,3,4]</a:t>
            </a:r>
            <a:endParaRPr sz="2000"/>
          </a:p>
          <a:p>
            <a:pPr indent="0" lvl="0" marL="0" rtl="0" algn="l">
              <a:spcBef>
                <a:spcPts val="0"/>
              </a:spcBef>
              <a:spcAft>
                <a:spcPts val="0"/>
              </a:spcAft>
              <a:buNone/>
            </a:pPr>
            <a:r>
              <a:rPr lang="en" sz="2000"/>
              <a:t>Output: [1,1,2,3,4,4]</a:t>
            </a:r>
            <a:endParaRPr sz="2000"/>
          </a:p>
        </p:txBody>
      </p:sp>
      <p:sp>
        <p:nvSpPr>
          <p:cNvPr id="1095" name="Google Shape;1095;p78"/>
          <p:cNvSpPr txBox="1"/>
          <p:nvPr/>
        </p:nvSpPr>
        <p:spPr>
          <a:xfrm>
            <a:off x="1303800" y="4314400"/>
            <a:ext cx="5757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Input: list1 = [0,5,7,9,12], list2 = [4,8,13]</a:t>
            </a:r>
            <a:endParaRPr sz="2000"/>
          </a:p>
          <a:p>
            <a:pPr indent="0" lvl="0" marL="0" rtl="0" algn="l">
              <a:spcBef>
                <a:spcPts val="0"/>
              </a:spcBef>
              <a:spcAft>
                <a:spcPts val="0"/>
              </a:spcAft>
              <a:buNone/>
            </a:pPr>
            <a:r>
              <a:rPr lang="en" sz="2000"/>
              <a:t>Output: [0,4,5,7,8,9,12,13]</a:t>
            </a:r>
            <a:endParaRPr sz="2000"/>
          </a:p>
        </p:txBody>
      </p:sp>
      <p:pic>
        <p:nvPicPr>
          <p:cNvPr descr="Best Easy Medium Hard Royalty-Free Images, Stock Photos &amp; Pictures |  Shutterstock" id="1096" name="Google Shape;1096;p78"/>
          <p:cNvPicPr preferRelativeResize="0"/>
          <p:nvPr/>
        </p:nvPicPr>
        <p:blipFill rotWithShape="1">
          <a:blip r:embed="rId3">
            <a:alphaModFix/>
          </a:blip>
          <a:srcRect b="14551" l="0" r="68857" t="0"/>
          <a:stretch/>
        </p:blipFill>
        <p:spPr>
          <a:xfrm>
            <a:off x="7450422" y="0"/>
            <a:ext cx="1481690" cy="99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2"/>
                                        </p:tgtEl>
                                        <p:attrNameLst>
                                          <p:attrName>style.visibility</p:attrName>
                                        </p:attrNameLst>
                                      </p:cBhvr>
                                      <p:to>
                                        <p:strVal val="visible"/>
                                      </p:to>
                                    </p:set>
                                    <p:anim calcmode="lin" valueType="num">
                                      <p:cBhvr additive="base">
                                        <p:cTn dur="1000"/>
                                        <p:tgtEl>
                                          <p:spTgt spid="10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93"/>
                                        </p:tgtEl>
                                        <p:attrNameLst>
                                          <p:attrName>style.visibility</p:attrName>
                                        </p:attrNameLst>
                                      </p:cBhvr>
                                      <p:to>
                                        <p:strVal val="visible"/>
                                      </p:to>
                                    </p:set>
                                    <p:anim calcmode="lin" valueType="num">
                                      <p:cBhvr additive="base">
                                        <p:cTn dur="1000"/>
                                        <p:tgtEl>
                                          <p:spTgt spid="1093"/>
                                        </p:tgtEl>
                                        <p:attrNameLst>
                                          <p:attrName>ppt_w</p:attrName>
                                        </p:attrNameLst>
                                      </p:cBhvr>
                                      <p:tavLst>
                                        <p:tav fmla="" tm="0">
                                          <p:val>
                                            <p:strVal val="0"/>
                                          </p:val>
                                        </p:tav>
                                        <p:tav fmla="" tm="100000">
                                          <p:val>
                                            <p:strVal val="#ppt_w"/>
                                          </p:val>
                                        </p:tav>
                                      </p:tavLst>
                                    </p:anim>
                                    <p:anim calcmode="lin" valueType="num">
                                      <p:cBhvr additive="base">
                                        <p:cTn dur="1000"/>
                                        <p:tgtEl>
                                          <p:spTgt spid="109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4"/>
                                        </p:tgtEl>
                                        <p:attrNameLst>
                                          <p:attrName>style.visibility</p:attrName>
                                        </p:attrNameLst>
                                      </p:cBhvr>
                                      <p:to>
                                        <p:strVal val="visible"/>
                                      </p:to>
                                    </p:set>
                                    <p:anim calcmode="lin" valueType="num">
                                      <p:cBhvr additive="base">
                                        <p:cTn dur="1000"/>
                                        <p:tgtEl>
                                          <p:spTgt spid="10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95"/>
                                        </p:tgtEl>
                                        <p:attrNameLst>
                                          <p:attrName>style.visibility</p:attrName>
                                        </p:attrNameLst>
                                      </p:cBhvr>
                                      <p:to>
                                        <p:strVal val="visible"/>
                                      </p:to>
                                    </p:set>
                                    <p:anim calcmode="lin" valueType="num">
                                      <p:cBhvr additive="base">
                                        <p:cTn dur="1000"/>
                                        <p:tgtEl>
                                          <p:spTgt spid="10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79"/>
          <p:cNvSpPr txBox="1"/>
          <p:nvPr>
            <p:ph type="title"/>
          </p:nvPr>
        </p:nvSpPr>
        <p:spPr>
          <a:xfrm>
            <a:off x="1303800" y="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#3: </a:t>
            </a:r>
            <a:endParaRPr/>
          </a:p>
          <a:p>
            <a:pPr indent="0" lvl="0" marL="0" rtl="0" algn="l">
              <a:spcBef>
                <a:spcPts val="0"/>
              </a:spcBef>
              <a:spcAft>
                <a:spcPts val="0"/>
              </a:spcAft>
              <a:buNone/>
            </a:pPr>
            <a:r>
              <a:rPr lang="en"/>
              <a:t>The Split Lists Problem</a:t>
            </a:r>
            <a:endParaRPr/>
          </a:p>
        </p:txBody>
      </p:sp>
      <p:sp>
        <p:nvSpPr>
          <p:cNvPr id="1102" name="Google Shape;1102;p79"/>
          <p:cNvSpPr txBox="1"/>
          <p:nvPr>
            <p:ph idx="1" type="body"/>
          </p:nvPr>
        </p:nvSpPr>
        <p:spPr>
          <a:xfrm>
            <a:off x="1303800" y="843425"/>
            <a:ext cx="7030500" cy="21387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700">
                <a:solidFill>
                  <a:srgbClr val="000000"/>
                </a:solidFill>
                <a:latin typeface="Arial"/>
                <a:ea typeface="Arial"/>
                <a:cs typeface="Arial"/>
                <a:sym typeface="Arial"/>
              </a:rPr>
              <a:t>Given the </a:t>
            </a:r>
            <a:r>
              <a:rPr lang="en" sz="1700">
                <a:solidFill>
                  <a:srgbClr val="188038"/>
                </a:solidFill>
                <a:latin typeface="Roboto Mono"/>
                <a:ea typeface="Roboto Mono"/>
                <a:cs typeface="Roboto Mono"/>
                <a:sym typeface="Roboto Mono"/>
              </a:rPr>
              <a:t>head</a:t>
            </a:r>
            <a:r>
              <a:rPr lang="en" sz="1700">
                <a:solidFill>
                  <a:srgbClr val="000000"/>
                </a:solidFill>
                <a:latin typeface="Arial"/>
                <a:ea typeface="Arial"/>
                <a:cs typeface="Arial"/>
                <a:sym typeface="Arial"/>
              </a:rPr>
              <a:t> of a singly linked list and an integer </a:t>
            </a:r>
            <a:r>
              <a:rPr lang="en" sz="1700">
                <a:solidFill>
                  <a:srgbClr val="188038"/>
                </a:solidFill>
                <a:latin typeface="Roboto Mono"/>
                <a:ea typeface="Roboto Mono"/>
                <a:cs typeface="Roboto Mono"/>
                <a:sym typeface="Roboto Mono"/>
              </a:rPr>
              <a:t>k</a:t>
            </a:r>
            <a:r>
              <a:rPr lang="en" sz="1700">
                <a:solidFill>
                  <a:srgbClr val="000000"/>
                </a:solidFill>
                <a:latin typeface="Arial"/>
                <a:ea typeface="Arial"/>
                <a:cs typeface="Arial"/>
                <a:sym typeface="Arial"/>
              </a:rPr>
              <a:t>, split the linked list into </a:t>
            </a:r>
            <a:r>
              <a:rPr lang="en" sz="1700">
                <a:solidFill>
                  <a:srgbClr val="188038"/>
                </a:solidFill>
                <a:latin typeface="Roboto Mono"/>
                <a:ea typeface="Roboto Mono"/>
                <a:cs typeface="Roboto Mono"/>
                <a:sym typeface="Roboto Mono"/>
              </a:rPr>
              <a:t>k</a:t>
            </a:r>
            <a:r>
              <a:rPr lang="en" sz="1700">
                <a:solidFill>
                  <a:srgbClr val="000000"/>
                </a:solidFill>
                <a:latin typeface="Arial"/>
                <a:ea typeface="Arial"/>
                <a:cs typeface="Arial"/>
                <a:sym typeface="Arial"/>
              </a:rPr>
              <a:t> consecutive linked list parts.The length of each part should be as equal as possible: no two parts should have a size differing by more than one. This may lead to some parts being null. The parts should be in the order of occurrence in the input list, and parts occurring earlier should always have a size greater than or equal to parts occurring later. Return </a:t>
            </a:r>
            <a:r>
              <a:rPr i="1" lang="en" sz="1700">
                <a:solidFill>
                  <a:srgbClr val="000000"/>
                </a:solidFill>
                <a:latin typeface="Arial"/>
                <a:ea typeface="Arial"/>
                <a:cs typeface="Arial"/>
                <a:sym typeface="Arial"/>
              </a:rPr>
              <a:t>an array of the </a:t>
            </a:r>
            <a:r>
              <a:rPr lang="en" sz="1700">
                <a:solidFill>
                  <a:srgbClr val="188038"/>
                </a:solidFill>
                <a:latin typeface="Roboto Mono"/>
                <a:ea typeface="Roboto Mono"/>
                <a:cs typeface="Roboto Mono"/>
                <a:sym typeface="Roboto Mono"/>
              </a:rPr>
              <a:t>k</a:t>
            </a:r>
            <a:r>
              <a:rPr i="1" lang="en" sz="1700">
                <a:solidFill>
                  <a:srgbClr val="000000"/>
                </a:solidFill>
                <a:latin typeface="Arial"/>
                <a:ea typeface="Arial"/>
                <a:cs typeface="Arial"/>
                <a:sym typeface="Arial"/>
              </a:rPr>
              <a:t> parts</a:t>
            </a:r>
            <a:r>
              <a:rPr lang="en" sz="1700">
                <a:solidFill>
                  <a:srgbClr val="000000"/>
                </a:solidFill>
                <a:latin typeface="Arial"/>
                <a:ea typeface="Arial"/>
                <a:cs typeface="Arial"/>
                <a:sym typeface="Arial"/>
              </a:rPr>
              <a:t>. </a:t>
            </a:r>
            <a:r>
              <a:rPr b="1" lang="en" sz="1700">
                <a:solidFill>
                  <a:srgbClr val="FF0000"/>
                </a:solidFill>
                <a:latin typeface="Arial"/>
                <a:ea typeface="Arial"/>
                <a:cs typeface="Arial"/>
                <a:sym typeface="Arial"/>
              </a:rPr>
              <a:t>CONSTRAINT: MUST BE SINGLY-LINKED LIST</a:t>
            </a:r>
            <a:endParaRPr b="1" sz="1700">
              <a:solidFill>
                <a:srgbClr val="FF0000"/>
              </a:solidFill>
            </a:endParaRPr>
          </a:p>
        </p:txBody>
      </p:sp>
      <p:sp>
        <p:nvSpPr>
          <p:cNvPr id="1103" name="Google Shape;1103;p79"/>
          <p:cNvSpPr txBox="1"/>
          <p:nvPr/>
        </p:nvSpPr>
        <p:spPr>
          <a:xfrm>
            <a:off x="1303800" y="3374288"/>
            <a:ext cx="5757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head = [1,2,3], k = 5</a:t>
            </a:r>
            <a:endParaRPr sz="2000"/>
          </a:p>
          <a:p>
            <a:pPr indent="0" lvl="0" marL="0" rtl="0" algn="l">
              <a:spcBef>
                <a:spcPts val="0"/>
              </a:spcBef>
              <a:spcAft>
                <a:spcPts val="0"/>
              </a:spcAft>
              <a:buNone/>
            </a:pPr>
            <a:r>
              <a:rPr b="1" lang="en" sz="2000"/>
              <a:t>Output:</a:t>
            </a:r>
            <a:r>
              <a:rPr lang="en" sz="2000"/>
              <a:t> [[1],[2],[3],[],[]]</a:t>
            </a:r>
            <a:endParaRPr sz="2000"/>
          </a:p>
          <a:p>
            <a:pPr indent="0" lvl="0" marL="0" rtl="0" algn="l">
              <a:spcBef>
                <a:spcPts val="0"/>
              </a:spcBef>
              <a:spcAft>
                <a:spcPts val="0"/>
              </a:spcAft>
              <a:buNone/>
            </a:pPr>
            <a:r>
              <a:t/>
            </a:r>
            <a:endParaRPr sz="2000"/>
          </a:p>
        </p:txBody>
      </p:sp>
      <p:sp>
        <p:nvSpPr>
          <p:cNvPr id="1104" name="Google Shape;1104;p79"/>
          <p:cNvSpPr txBox="1"/>
          <p:nvPr/>
        </p:nvSpPr>
        <p:spPr>
          <a:xfrm>
            <a:off x="1303800" y="4144350"/>
            <a:ext cx="5757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head = [1,2,3,4,5,6,7,8,9,10], k = 3</a:t>
            </a:r>
            <a:endParaRPr sz="2000"/>
          </a:p>
          <a:p>
            <a:pPr indent="0" lvl="0" marL="0" rtl="0" algn="l">
              <a:spcBef>
                <a:spcPts val="0"/>
              </a:spcBef>
              <a:spcAft>
                <a:spcPts val="0"/>
              </a:spcAft>
              <a:buNone/>
            </a:pPr>
            <a:r>
              <a:rPr b="1" lang="en" sz="2000"/>
              <a:t>Output:</a:t>
            </a:r>
            <a:r>
              <a:rPr lang="en" sz="2000"/>
              <a:t> [[1,2,3,4],[5,6,7],[8,9,10]]</a:t>
            </a:r>
            <a:endParaRPr sz="2000"/>
          </a:p>
          <a:p>
            <a:pPr indent="0" lvl="0" marL="0" rtl="0" algn="l">
              <a:spcBef>
                <a:spcPts val="0"/>
              </a:spcBef>
              <a:spcAft>
                <a:spcPts val="0"/>
              </a:spcAft>
              <a:buNone/>
            </a:pPr>
            <a:r>
              <a:t/>
            </a:r>
            <a:endParaRPr sz="2000"/>
          </a:p>
        </p:txBody>
      </p:sp>
      <p:pic>
        <p:nvPicPr>
          <p:cNvPr descr="Best Easy Medium Hard Royalty-Free Images, Stock Photos &amp; Pictures |  Shutterstock" id="1105" name="Google Shape;1105;p79"/>
          <p:cNvPicPr preferRelativeResize="0"/>
          <p:nvPr/>
        </p:nvPicPr>
        <p:blipFill rotWithShape="1">
          <a:blip r:embed="rId3">
            <a:alphaModFix/>
          </a:blip>
          <a:srcRect b="14551" l="31131" r="30746" t="0"/>
          <a:stretch/>
        </p:blipFill>
        <p:spPr>
          <a:xfrm>
            <a:off x="7330302" y="0"/>
            <a:ext cx="1813699" cy="999300"/>
          </a:xfrm>
          <a:prstGeom prst="rect">
            <a:avLst/>
          </a:prstGeom>
          <a:noFill/>
          <a:ln>
            <a:noFill/>
          </a:ln>
        </p:spPr>
      </p:pic>
      <p:sp>
        <p:nvSpPr>
          <p:cNvPr id="1106" name="Google Shape;1106;p79"/>
          <p:cNvSpPr txBox="1"/>
          <p:nvPr/>
        </p:nvSpPr>
        <p:spPr>
          <a:xfrm>
            <a:off x="5530800" y="3124038"/>
            <a:ext cx="3414900" cy="8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*hint: what is difference between division and modulo operations?</a:t>
            </a:r>
            <a:endParaRPr sz="13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1000"/>
                                        <p:tgtEl>
                                          <p:spTgt spid="110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1000"/>
                                        <p:tgtEl>
                                          <p:spTgt spid="1106"/>
                                        </p:tgtEl>
                                        <p:attrNameLst>
                                          <p:attrName>ppt_w</p:attrName>
                                        </p:attrNameLst>
                                      </p:cBhvr>
                                      <p:tavLst>
                                        <p:tav fmla="" tm="0">
                                          <p:val>
                                            <p:strVal val="0"/>
                                          </p:val>
                                        </p:tav>
                                        <p:tav fmla="" tm="100000">
                                          <p:val>
                                            <p:strVal val="#ppt_w"/>
                                          </p:val>
                                        </p:tav>
                                      </p:tavLst>
                                    </p:anim>
                                    <p:anim calcmode="lin" valueType="num">
                                      <p:cBhvr additive="base">
                                        <p:cTn dur="1000"/>
                                        <p:tgtEl>
                                          <p:spTgt spid="110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600"/>
                                        <p:tgtEl>
                                          <p:spTgt spid="11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4"/>
                                        </p:tgtEl>
                                        <p:attrNameLst>
                                          <p:attrName>style.visibility</p:attrName>
                                        </p:attrNameLst>
                                      </p:cBhvr>
                                      <p:to>
                                        <p:strVal val="visible"/>
                                      </p:to>
                                    </p:set>
                                    <p:anim calcmode="lin" valueType="num">
                                      <p:cBhvr additive="base">
                                        <p:cTn dur="1000"/>
                                        <p:tgtEl>
                                          <p:spTgt spid="11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Looking Ahead</a:t>
            </a:r>
            <a:endParaRPr/>
          </a:p>
        </p:txBody>
      </p:sp>
      <p:sp>
        <p:nvSpPr>
          <p:cNvPr id="1112" name="Google Shape;1112;p80"/>
          <p:cNvSpPr txBox="1"/>
          <p:nvPr>
            <p:ph idx="1" type="body"/>
          </p:nvPr>
        </p:nvSpPr>
        <p:spPr>
          <a:xfrm>
            <a:off x="1303800" y="120562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 More Challenges next week!</a:t>
            </a:r>
            <a:endParaRPr sz="2000"/>
          </a:p>
          <a:p>
            <a:pPr indent="-355600" lvl="0" marL="457200" rtl="0" algn="l">
              <a:spcBef>
                <a:spcPts val="0"/>
              </a:spcBef>
              <a:spcAft>
                <a:spcPts val="0"/>
              </a:spcAft>
              <a:buSzPts val="2000"/>
              <a:buChar char="●"/>
            </a:pPr>
            <a:r>
              <a:rPr lang="en" sz="2000"/>
              <a:t>Make sure you get boilerplate/example code from the GitHub!</a:t>
            </a:r>
            <a:endParaRPr sz="2000"/>
          </a:p>
          <a:p>
            <a:pPr indent="0" lvl="0" marL="457200" rtl="0" algn="l">
              <a:spcBef>
                <a:spcPts val="1200"/>
              </a:spcBef>
              <a:spcAft>
                <a:spcPts val="1200"/>
              </a:spcAft>
              <a:buNone/>
            </a:pPr>
            <a:r>
              <a:t/>
            </a:r>
            <a:endParaRPr sz="2000"/>
          </a:p>
        </p:txBody>
      </p:sp>
      <p:pic>
        <p:nvPicPr>
          <p:cNvPr id="1113" name="Google Shape;1113;p80"/>
          <p:cNvPicPr preferRelativeResize="0"/>
          <p:nvPr/>
        </p:nvPicPr>
        <p:blipFill>
          <a:blip r:embed="rId3">
            <a:alphaModFix/>
          </a:blip>
          <a:stretch>
            <a:fillRect/>
          </a:stretch>
        </p:blipFill>
        <p:spPr>
          <a:xfrm>
            <a:off x="1303800" y="2375750"/>
            <a:ext cx="6905300" cy="260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2"/>
                                        </p:tgtEl>
                                        <p:attrNameLst>
                                          <p:attrName>style.visibility</p:attrName>
                                        </p:attrNameLst>
                                      </p:cBhvr>
                                      <p:to>
                                        <p:strVal val="visible"/>
                                      </p:to>
                                    </p:set>
                                    <p:anim calcmode="lin" valueType="num">
                                      <p:cBhvr additive="base">
                                        <p:cTn dur="1"/>
                                        <p:tgtEl>
                                          <p:spTgt spid="11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81"/>
          <p:cNvSpPr txBox="1"/>
          <p:nvPr>
            <p:ph type="ctrTitle"/>
          </p:nvPr>
        </p:nvSpPr>
        <p:spPr>
          <a:xfrm>
            <a:off x="824000" y="1613825"/>
            <a:ext cx="51036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p:txBody>
      </p:sp>
      <p:sp>
        <p:nvSpPr>
          <p:cNvPr id="1119" name="Google Shape;1119;p81"/>
          <p:cNvSpPr txBox="1"/>
          <p:nvPr>
            <p:ph idx="1" type="subTitle"/>
          </p:nvPr>
        </p:nvSpPr>
        <p:spPr>
          <a:xfrm>
            <a:off x="824000" y="3596300"/>
            <a:ext cx="4255500" cy="933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00"/>
              <a:t>Week 4: The Perfect Square, Minimum Divisor, and Median Problems</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8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week’s DSA concept:</a:t>
            </a:r>
            <a:endParaRPr/>
          </a:p>
        </p:txBody>
      </p:sp>
      <p:sp>
        <p:nvSpPr>
          <p:cNvPr id="1125" name="Google Shape;1125;p82"/>
          <p:cNvSpPr txBox="1"/>
          <p:nvPr/>
        </p:nvSpPr>
        <p:spPr>
          <a:xfrm>
            <a:off x="1303800" y="1111525"/>
            <a:ext cx="7030500" cy="7542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3100">
                <a:solidFill>
                  <a:srgbClr val="424242"/>
                </a:solidFill>
                <a:latin typeface="Nunito"/>
                <a:ea typeface="Nunito"/>
                <a:cs typeface="Nunito"/>
                <a:sym typeface="Nunito"/>
              </a:rPr>
              <a:t>Binary Search</a:t>
            </a:r>
            <a:endParaRPr sz="3100">
              <a:solidFill>
                <a:srgbClr val="424242"/>
              </a:solidFill>
              <a:latin typeface="Nunito"/>
              <a:ea typeface="Nunito"/>
              <a:cs typeface="Nunito"/>
              <a:sym typeface="Nunito"/>
            </a:endParaRPr>
          </a:p>
        </p:txBody>
      </p:sp>
      <p:pic>
        <p:nvPicPr>
          <p:cNvPr id="1126" name="Google Shape;1126;p82"/>
          <p:cNvPicPr preferRelativeResize="0"/>
          <p:nvPr/>
        </p:nvPicPr>
        <p:blipFill>
          <a:blip r:embed="rId3">
            <a:alphaModFix/>
          </a:blip>
          <a:stretch>
            <a:fillRect/>
          </a:stretch>
        </p:blipFill>
        <p:spPr>
          <a:xfrm>
            <a:off x="943825" y="1723950"/>
            <a:ext cx="7390476" cy="314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25"/>
                                        </p:tgtEl>
                                        <p:attrNameLst>
                                          <p:attrName>style.visibility</p:attrName>
                                        </p:attrNameLst>
                                      </p:cBhvr>
                                      <p:to>
                                        <p:strVal val="visible"/>
                                      </p:to>
                                    </p:set>
                                    <p:anim calcmode="lin" valueType="num">
                                      <p:cBhvr additive="base">
                                        <p:cTn dur="1000"/>
                                        <p:tgtEl>
                                          <p:spTgt spid="11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1000"/>
                                        <p:tgtEl>
                                          <p:spTgt spid="11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8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“Two Pointer” Technique </a:t>
            </a:r>
            <a:endParaRPr/>
          </a:p>
        </p:txBody>
      </p:sp>
      <p:sp>
        <p:nvSpPr>
          <p:cNvPr id="1132" name="Google Shape;1132;p83"/>
          <p:cNvSpPr txBox="1"/>
          <p:nvPr>
            <p:ph idx="1" type="body"/>
          </p:nvPr>
        </p:nvSpPr>
        <p:spPr>
          <a:xfrm>
            <a:off x="1303800" y="1366600"/>
            <a:ext cx="7030500" cy="909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Some Algorithms are referred to as “two pointer algorithms”</a:t>
            </a:r>
            <a:endParaRPr sz="2000"/>
          </a:p>
        </p:txBody>
      </p:sp>
      <p:sp>
        <p:nvSpPr>
          <p:cNvPr id="1133" name="Google Shape;1133;p83"/>
          <p:cNvSpPr txBox="1"/>
          <p:nvPr>
            <p:ph idx="1" type="body"/>
          </p:nvPr>
        </p:nvSpPr>
        <p:spPr>
          <a:xfrm>
            <a:off x="1303800" y="2201825"/>
            <a:ext cx="7030500" cy="909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These are like markers that are in charge of monitoring the current state of the algorithm</a:t>
            </a:r>
            <a:endParaRPr sz="2000"/>
          </a:p>
        </p:txBody>
      </p:sp>
      <p:pic>
        <p:nvPicPr>
          <p:cNvPr id="1134" name="Google Shape;1134;p83"/>
          <p:cNvPicPr preferRelativeResize="0"/>
          <p:nvPr/>
        </p:nvPicPr>
        <p:blipFill>
          <a:blip r:embed="rId3">
            <a:alphaModFix/>
          </a:blip>
          <a:stretch>
            <a:fillRect/>
          </a:stretch>
        </p:blipFill>
        <p:spPr>
          <a:xfrm>
            <a:off x="1303788" y="3111725"/>
            <a:ext cx="6677025" cy="140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2"/>
                                        </p:tgtEl>
                                        <p:attrNameLst>
                                          <p:attrName>style.visibility</p:attrName>
                                        </p:attrNameLst>
                                      </p:cBhvr>
                                      <p:to>
                                        <p:strVal val="visible"/>
                                      </p:to>
                                    </p:set>
                                    <p:anim calcmode="lin" valueType="num">
                                      <p:cBhvr additive="base">
                                        <p:cTn dur="1000"/>
                                        <p:tgtEl>
                                          <p:spTgt spid="11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3"/>
                                        </p:tgtEl>
                                        <p:attrNameLst>
                                          <p:attrName>style.visibility</p:attrName>
                                        </p:attrNameLst>
                                      </p:cBhvr>
                                      <p:to>
                                        <p:strVal val="visible"/>
                                      </p:to>
                                    </p:set>
                                    <p:anim calcmode="lin" valueType="num">
                                      <p:cBhvr additive="base">
                                        <p:cTn dur="1000"/>
                                        <p:tgtEl>
                                          <p:spTgt spid="11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4"/>
                                        </p:tgtEl>
                                        <p:attrNameLst>
                                          <p:attrName>style.visibility</p:attrName>
                                        </p:attrNameLst>
                                      </p:cBhvr>
                                      <p:to>
                                        <p:strVal val="visible"/>
                                      </p:to>
                                    </p:set>
                                    <p:anim calcmode="lin" valueType="num">
                                      <p:cBhvr additive="base">
                                        <p:cTn dur="1000"/>
                                        <p:tgtEl>
                                          <p:spTgt spid="11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84"/>
          <p:cNvPicPr preferRelativeResize="0"/>
          <p:nvPr/>
        </p:nvPicPr>
        <p:blipFill>
          <a:blip r:embed="rId3">
            <a:alphaModFix/>
          </a:blip>
          <a:stretch>
            <a:fillRect/>
          </a:stretch>
        </p:blipFill>
        <p:spPr>
          <a:xfrm>
            <a:off x="606700" y="0"/>
            <a:ext cx="7928025" cy="514349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8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Binary Search</a:t>
            </a:r>
            <a:endParaRPr/>
          </a:p>
        </p:txBody>
      </p:sp>
      <p:sp>
        <p:nvSpPr>
          <p:cNvPr id="1145" name="Google Shape;1145;p85"/>
          <p:cNvSpPr txBox="1"/>
          <p:nvPr>
            <p:ph idx="1" type="body"/>
          </p:nvPr>
        </p:nvSpPr>
        <p:spPr>
          <a:xfrm>
            <a:off x="1303800" y="1253250"/>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two-pointer algorithm</a:t>
            </a:r>
            <a:endParaRPr sz="2000"/>
          </a:p>
        </p:txBody>
      </p:sp>
      <p:sp>
        <p:nvSpPr>
          <p:cNvPr id="1146" name="Google Shape;1146;p85"/>
          <p:cNvSpPr txBox="1"/>
          <p:nvPr>
            <p:ph idx="1" type="body"/>
          </p:nvPr>
        </p:nvSpPr>
        <p:spPr>
          <a:xfrm>
            <a:off x="1303800" y="175987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searching algorithm</a:t>
            </a:r>
            <a:endParaRPr sz="2000"/>
          </a:p>
        </p:txBody>
      </p:sp>
      <p:sp>
        <p:nvSpPr>
          <p:cNvPr id="1147" name="Google Shape;1147;p85"/>
          <p:cNvSpPr txBox="1"/>
          <p:nvPr>
            <p:ph idx="1" type="body"/>
          </p:nvPr>
        </p:nvSpPr>
        <p:spPr>
          <a:xfrm>
            <a:off x="1303800" y="2280900"/>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Extremely efficient with large data sets </a:t>
            </a:r>
            <a:endParaRPr sz="2000"/>
          </a:p>
        </p:txBody>
      </p:sp>
      <p:sp>
        <p:nvSpPr>
          <p:cNvPr id="1148" name="Google Shape;1148;p85"/>
          <p:cNvSpPr txBox="1"/>
          <p:nvPr>
            <p:ph idx="1" type="body"/>
          </p:nvPr>
        </p:nvSpPr>
        <p:spPr>
          <a:xfrm>
            <a:off x="903575" y="3545625"/>
            <a:ext cx="7574400" cy="581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3000">
                <a:solidFill>
                  <a:srgbClr val="FF0000"/>
                </a:solidFill>
              </a:rPr>
              <a:t>ONLY WORKS ON PRE-SORTED DATA!</a:t>
            </a:r>
            <a:endParaRPr b="1" sz="30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45"/>
                                        </p:tgtEl>
                                        <p:attrNameLst>
                                          <p:attrName>style.visibility</p:attrName>
                                        </p:attrNameLst>
                                      </p:cBhvr>
                                      <p:to>
                                        <p:strVal val="visible"/>
                                      </p:to>
                                    </p:set>
                                    <p:anim calcmode="lin" valueType="num">
                                      <p:cBhvr additive="base">
                                        <p:cTn dur="1000"/>
                                        <p:tgtEl>
                                          <p:spTgt spid="11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46"/>
                                        </p:tgtEl>
                                        <p:attrNameLst>
                                          <p:attrName>style.visibility</p:attrName>
                                        </p:attrNameLst>
                                      </p:cBhvr>
                                      <p:to>
                                        <p:strVal val="visible"/>
                                      </p:to>
                                    </p:set>
                                    <p:anim calcmode="lin" valueType="num">
                                      <p:cBhvr additive="base">
                                        <p:cTn dur="1000"/>
                                        <p:tgtEl>
                                          <p:spTgt spid="11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7"/>
                                        </p:tgtEl>
                                        <p:attrNameLst>
                                          <p:attrName>style.visibility</p:attrName>
                                        </p:attrNameLst>
                                      </p:cBhvr>
                                      <p:to>
                                        <p:strVal val="visible"/>
                                      </p:to>
                                    </p:set>
                                    <p:anim calcmode="lin" valueType="num">
                                      <p:cBhvr additive="base">
                                        <p:cTn dur="1000"/>
                                        <p:tgtEl>
                                          <p:spTgt spid="11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8"/>
                                        </p:tgtEl>
                                        <p:attrNameLst>
                                          <p:attrName>style.visibility</p:attrName>
                                        </p:attrNameLst>
                                      </p:cBhvr>
                                      <p:to>
                                        <p:strVal val="visible"/>
                                      </p:to>
                                    </p:set>
                                    <p:anim calcmode="lin" valueType="num">
                                      <p:cBhvr additive="base">
                                        <p:cTn dur="1000"/>
                                        <p:tgtEl>
                                          <p:spTgt spid="114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Leetcode</a:t>
            </a:r>
            <a:endParaRPr/>
          </a:p>
        </p:txBody>
      </p:sp>
      <p:sp>
        <p:nvSpPr>
          <p:cNvPr id="831" name="Google Shape;831;p41"/>
          <p:cNvSpPr txBox="1"/>
          <p:nvPr>
            <p:ph idx="1" type="body"/>
          </p:nvPr>
        </p:nvSpPr>
        <p:spPr>
          <a:xfrm>
            <a:off x="1303800" y="1300950"/>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website for interview prep</a:t>
            </a:r>
            <a:endParaRPr sz="2000"/>
          </a:p>
          <a:p>
            <a:pPr indent="-355600" lvl="0" marL="457200" rtl="0" algn="l">
              <a:spcBef>
                <a:spcPts val="0"/>
              </a:spcBef>
              <a:spcAft>
                <a:spcPts val="0"/>
              </a:spcAft>
              <a:buSzPts val="2000"/>
              <a:buChar char="●"/>
            </a:pPr>
            <a:r>
              <a:rPr lang="en" sz="2000"/>
              <a:t>Hosts around 2900-3000 unique questions</a:t>
            </a:r>
            <a:endParaRPr sz="2000"/>
          </a:p>
          <a:p>
            <a:pPr indent="-355600" lvl="0" marL="457200" rtl="0" algn="l">
              <a:spcBef>
                <a:spcPts val="0"/>
              </a:spcBef>
              <a:spcAft>
                <a:spcPts val="0"/>
              </a:spcAft>
              <a:buSzPts val="2000"/>
              <a:buChar char="●"/>
            </a:pPr>
            <a:r>
              <a:rPr lang="en" sz="2000"/>
              <a:t>Questions are </a:t>
            </a:r>
            <a:r>
              <a:rPr lang="en" sz="2000"/>
              <a:t>divided</a:t>
            </a:r>
            <a:r>
              <a:rPr lang="en" sz="2000"/>
              <a:t> as Easy/Medium/Hard</a:t>
            </a:r>
            <a:endParaRPr sz="2000"/>
          </a:p>
          <a:p>
            <a:pPr indent="-355600" lvl="0" marL="457200" rtl="0" algn="l">
              <a:spcBef>
                <a:spcPts val="0"/>
              </a:spcBef>
              <a:spcAft>
                <a:spcPts val="0"/>
              </a:spcAft>
              <a:buSzPts val="2000"/>
              <a:buChar char="●"/>
            </a:pPr>
            <a:r>
              <a:rPr lang="en" sz="2000"/>
              <a:t>Excellent source for learning DSA</a:t>
            </a:r>
            <a:endParaRPr sz="2000"/>
          </a:p>
        </p:txBody>
      </p:sp>
      <p:pic>
        <p:nvPicPr>
          <p:cNvPr id="832" name="Google Shape;832;p41"/>
          <p:cNvPicPr preferRelativeResize="0"/>
          <p:nvPr/>
        </p:nvPicPr>
        <p:blipFill>
          <a:blip r:embed="rId3">
            <a:alphaModFix/>
          </a:blip>
          <a:stretch>
            <a:fillRect/>
          </a:stretch>
        </p:blipFill>
        <p:spPr>
          <a:xfrm>
            <a:off x="709825" y="2816900"/>
            <a:ext cx="7847224" cy="2214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1"/>
                                        </p:tgtEl>
                                        <p:attrNameLst>
                                          <p:attrName>style.visibility</p:attrName>
                                        </p:attrNameLst>
                                      </p:cBhvr>
                                      <p:to>
                                        <p:strVal val="visible"/>
                                      </p:to>
                                    </p:set>
                                    <p:anim calcmode="lin" valueType="num">
                                      <p:cBhvr additive="base">
                                        <p:cTn dur="1000"/>
                                        <p:tgtEl>
                                          <p:spTgt spid="8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2"/>
                                        </p:tgtEl>
                                        <p:attrNameLst>
                                          <p:attrName>style.visibility</p:attrName>
                                        </p:attrNameLst>
                                      </p:cBhvr>
                                      <p:to>
                                        <p:strVal val="visible"/>
                                      </p:to>
                                    </p:set>
                                    <p:anim calcmode="lin" valueType="num">
                                      <p:cBhvr additive="base">
                                        <p:cTn dur="1000"/>
                                        <p:tgtEl>
                                          <p:spTgt spid="8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86"/>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is Binary Search O(log n)?</a:t>
            </a:r>
            <a:endParaRPr/>
          </a:p>
        </p:txBody>
      </p:sp>
      <p:sp>
        <p:nvSpPr>
          <p:cNvPr id="1154" name="Google Shape;1154;p86"/>
          <p:cNvSpPr txBox="1"/>
          <p:nvPr>
            <p:ph idx="1" type="body"/>
          </p:nvPr>
        </p:nvSpPr>
        <p:spPr>
          <a:xfrm>
            <a:off x="1303800" y="502250"/>
            <a:ext cx="7030500" cy="867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n = size of input</a:t>
            </a:r>
            <a:endParaRPr sz="2000"/>
          </a:p>
          <a:p>
            <a:pPr indent="-355600" lvl="0" marL="457200" rtl="0" algn="l">
              <a:spcBef>
                <a:spcPts val="0"/>
              </a:spcBef>
              <a:spcAft>
                <a:spcPts val="0"/>
              </a:spcAft>
              <a:buSzPts val="2000"/>
              <a:buChar char="●"/>
            </a:pPr>
            <a:r>
              <a:rPr lang="en" sz="2000"/>
              <a:t>k = current number of iterations</a:t>
            </a:r>
            <a:endParaRPr sz="2000"/>
          </a:p>
        </p:txBody>
      </p:sp>
      <p:sp>
        <p:nvSpPr>
          <p:cNvPr id="1155" name="Google Shape;1155;p86"/>
          <p:cNvSpPr txBox="1"/>
          <p:nvPr>
            <p:ph idx="1" type="body"/>
          </p:nvPr>
        </p:nvSpPr>
        <p:spPr>
          <a:xfrm>
            <a:off x="1303800" y="1298700"/>
            <a:ext cx="7030500" cy="867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For every iteration, the size of the array is halved. In other words, n/2</a:t>
            </a:r>
            <a:endParaRPr sz="2000"/>
          </a:p>
        </p:txBody>
      </p:sp>
      <p:sp>
        <p:nvSpPr>
          <p:cNvPr id="1156" name="Google Shape;1156;p86"/>
          <p:cNvSpPr txBox="1"/>
          <p:nvPr>
            <p:ph idx="1" type="body"/>
          </p:nvPr>
        </p:nvSpPr>
        <p:spPr>
          <a:xfrm>
            <a:off x="1303800" y="2022450"/>
            <a:ext cx="7030500" cy="54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n/2 becomes n/2/2, becomes n/2/2/2, and so on</a:t>
            </a:r>
            <a:endParaRPr sz="2000"/>
          </a:p>
        </p:txBody>
      </p:sp>
      <p:sp>
        <p:nvSpPr>
          <p:cNvPr id="1157" name="Google Shape;1157;p86"/>
          <p:cNvSpPr txBox="1"/>
          <p:nvPr>
            <p:ph idx="1" type="body"/>
          </p:nvPr>
        </p:nvSpPr>
        <p:spPr>
          <a:xfrm>
            <a:off x="1303800" y="2465400"/>
            <a:ext cx="7030500" cy="54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 other words, n/2^1, n/2^2, n/2^3, n/2^4, and so on</a:t>
            </a:r>
            <a:endParaRPr sz="2000"/>
          </a:p>
        </p:txBody>
      </p:sp>
      <p:sp>
        <p:nvSpPr>
          <p:cNvPr id="1158" name="Google Shape;1158;p86"/>
          <p:cNvSpPr txBox="1"/>
          <p:nvPr>
            <p:ph idx="1" type="body"/>
          </p:nvPr>
        </p:nvSpPr>
        <p:spPr>
          <a:xfrm>
            <a:off x="1303800" y="2929675"/>
            <a:ext cx="7030500" cy="54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Because this correlates to iteration k, we can say:</a:t>
            </a:r>
            <a:endParaRPr sz="2000"/>
          </a:p>
        </p:txBody>
      </p:sp>
      <p:sp>
        <p:nvSpPr>
          <p:cNvPr id="1159" name="Google Shape;1159;p86"/>
          <p:cNvSpPr txBox="1"/>
          <p:nvPr>
            <p:ph idx="1" type="body"/>
          </p:nvPr>
        </p:nvSpPr>
        <p:spPr>
          <a:xfrm>
            <a:off x="1303800" y="3393975"/>
            <a:ext cx="7030500" cy="54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current size of array = n/2^k</a:t>
            </a:r>
            <a:endParaRPr sz="2000"/>
          </a:p>
        </p:txBody>
      </p:sp>
      <p:sp>
        <p:nvSpPr>
          <p:cNvPr id="1160" name="Google Shape;1160;p86"/>
          <p:cNvSpPr txBox="1"/>
          <p:nvPr>
            <p:ph idx="1" type="body"/>
          </p:nvPr>
        </p:nvSpPr>
        <p:spPr>
          <a:xfrm>
            <a:off x="1303800" y="3836900"/>
            <a:ext cx="7030500" cy="54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When we reach a size of 1 element, then 1 = n/2^k</a:t>
            </a:r>
            <a:endParaRPr sz="2000"/>
          </a:p>
        </p:txBody>
      </p:sp>
      <p:sp>
        <p:nvSpPr>
          <p:cNvPr id="1161" name="Google Shape;1161;p86"/>
          <p:cNvSpPr txBox="1"/>
          <p:nvPr>
            <p:ph idx="1" type="body"/>
          </p:nvPr>
        </p:nvSpPr>
        <p:spPr>
          <a:xfrm>
            <a:off x="1303800" y="4322550"/>
            <a:ext cx="7030500" cy="549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When solved algebraically, we find k = log(n)</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4"/>
                                        </p:tgtEl>
                                        <p:attrNameLst>
                                          <p:attrName>style.visibility</p:attrName>
                                        </p:attrNameLst>
                                      </p:cBhvr>
                                      <p:to>
                                        <p:strVal val="visible"/>
                                      </p:to>
                                    </p:set>
                                    <p:anim calcmode="lin" valueType="num">
                                      <p:cBhvr additive="base">
                                        <p:cTn dur="1000"/>
                                        <p:tgtEl>
                                          <p:spTgt spid="11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5"/>
                                        </p:tgtEl>
                                        <p:attrNameLst>
                                          <p:attrName>style.visibility</p:attrName>
                                        </p:attrNameLst>
                                      </p:cBhvr>
                                      <p:to>
                                        <p:strVal val="visible"/>
                                      </p:to>
                                    </p:set>
                                    <p:anim calcmode="lin" valueType="num">
                                      <p:cBhvr additive="base">
                                        <p:cTn dur="1000"/>
                                        <p:tgtEl>
                                          <p:spTgt spid="11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6"/>
                                        </p:tgtEl>
                                        <p:attrNameLst>
                                          <p:attrName>style.visibility</p:attrName>
                                        </p:attrNameLst>
                                      </p:cBhvr>
                                      <p:to>
                                        <p:strVal val="visible"/>
                                      </p:to>
                                    </p:set>
                                    <p:anim calcmode="lin" valueType="num">
                                      <p:cBhvr additive="base">
                                        <p:cTn dur="1000"/>
                                        <p:tgtEl>
                                          <p:spTgt spid="11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7"/>
                                        </p:tgtEl>
                                        <p:attrNameLst>
                                          <p:attrName>style.visibility</p:attrName>
                                        </p:attrNameLst>
                                      </p:cBhvr>
                                      <p:to>
                                        <p:strVal val="visible"/>
                                      </p:to>
                                    </p:set>
                                    <p:anim calcmode="lin" valueType="num">
                                      <p:cBhvr additive="base">
                                        <p:cTn dur="1000"/>
                                        <p:tgtEl>
                                          <p:spTgt spid="11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8"/>
                                        </p:tgtEl>
                                        <p:attrNameLst>
                                          <p:attrName>style.visibility</p:attrName>
                                        </p:attrNameLst>
                                      </p:cBhvr>
                                      <p:to>
                                        <p:strVal val="visible"/>
                                      </p:to>
                                    </p:set>
                                    <p:anim calcmode="lin" valueType="num">
                                      <p:cBhvr additive="base">
                                        <p:cTn dur="1000"/>
                                        <p:tgtEl>
                                          <p:spTgt spid="11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9"/>
                                        </p:tgtEl>
                                        <p:attrNameLst>
                                          <p:attrName>style.visibility</p:attrName>
                                        </p:attrNameLst>
                                      </p:cBhvr>
                                      <p:to>
                                        <p:strVal val="visible"/>
                                      </p:to>
                                    </p:set>
                                    <p:anim calcmode="lin" valueType="num">
                                      <p:cBhvr additive="base">
                                        <p:cTn dur="1000"/>
                                        <p:tgtEl>
                                          <p:spTgt spid="11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60"/>
                                        </p:tgtEl>
                                        <p:attrNameLst>
                                          <p:attrName>style.visibility</p:attrName>
                                        </p:attrNameLst>
                                      </p:cBhvr>
                                      <p:to>
                                        <p:strVal val="visible"/>
                                      </p:to>
                                    </p:set>
                                    <p:anim calcmode="lin" valueType="num">
                                      <p:cBhvr additive="base">
                                        <p:cTn dur="1000"/>
                                        <p:tgtEl>
                                          <p:spTgt spid="11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61"/>
                                        </p:tgtEl>
                                        <p:attrNameLst>
                                          <p:attrName>style.visibility</p:attrName>
                                        </p:attrNameLst>
                                      </p:cBhvr>
                                      <p:to>
                                        <p:strVal val="visible"/>
                                      </p:to>
                                    </p:set>
                                    <p:anim calcmode="lin" valueType="num">
                                      <p:cBhvr additive="base">
                                        <p:cTn dur="1000"/>
                                        <p:tgtEl>
                                          <p:spTgt spid="11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87"/>
          <p:cNvSpPr txBox="1"/>
          <p:nvPr>
            <p:ph type="title"/>
          </p:nvPr>
        </p:nvSpPr>
        <p:spPr>
          <a:xfrm>
            <a:off x="1303800" y="1026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#4: </a:t>
            </a:r>
            <a:endParaRPr/>
          </a:p>
          <a:p>
            <a:pPr indent="0" lvl="0" marL="0" rtl="0" algn="l">
              <a:spcBef>
                <a:spcPts val="0"/>
              </a:spcBef>
              <a:spcAft>
                <a:spcPts val="0"/>
              </a:spcAft>
              <a:buNone/>
            </a:pPr>
            <a:r>
              <a:rPr lang="en"/>
              <a:t>The Perfect Square Problem</a:t>
            </a:r>
            <a:endParaRPr/>
          </a:p>
          <a:p>
            <a:pPr indent="0" lvl="0" marL="0" rtl="0" algn="l">
              <a:spcBef>
                <a:spcPts val="0"/>
              </a:spcBef>
              <a:spcAft>
                <a:spcPts val="0"/>
              </a:spcAft>
              <a:buNone/>
            </a:pPr>
            <a:r>
              <a:t/>
            </a:r>
            <a:endParaRPr/>
          </a:p>
        </p:txBody>
      </p:sp>
      <p:sp>
        <p:nvSpPr>
          <p:cNvPr id="1167" name="Google Shape;1167;p87"/>
          <p:cNvSpPr txBox="1"/>
          <p:nvPr>
            <p:ph idx="1" type="body"/>
          </p:nvPr>
        </p:nvSpPr>
        <p:spPr>
          <a:xfrm>
            <a:off x="1303800" y="999300"/>
            <a:ext cx="7030500" cy="25416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sz="2000">
                <a:solidFill>
                  <a:srgbClr val="000000"/>
                </a:solidFill>
                <a:latin typeface="Arial"/>
                <a:ea typeface="Arial"/>
                <a:cs typeface="Arial"/>
                <a:sym typeface="Arial"/>
              </a:rPr>
              <a:t>Given a positive integer num, return </a:t>
            </a:r>
            <a:r>
              <a:rPr lang="en" sz="2000">
                <a:solidFill>
                  <a:srgbClr val="188038"/>
                </a:solidFill>
                <a:latin typeface="Roboto Mono"/>
                <a:ea typeface="Roboto Mono"/>
                <a:cs typeface="Roboto Mono"/>
                <a:sym typeface="Roboto Mono"/>
              </a:rPr>
              <a:t>True</a:t>
            </a:r>
            <a:r>
              <a:rPr lang="en" sz="2000">
                <a:solidFill>
                  <a:srgbClr val="000000"/>
                </a:solidFill>
                <a:latin typeface="Arial"/>
                <a:ea typeface="Arial"/>
                <a:cs typeface="Arial"/>
                <a:sym typeface="Arial"/>
              </a:rPr>
              <a:t> </a:t>
            </a:r>
            <a:r>
              <a:rPr i="1" lang="en" sz="2000">
                <a:solidFill>
                  <a:srgbClr val="000000"/>
                </a:solidFill>
                <a:latin typeface="Arial"/>
                <a:ea typeface="Arial"/>
                <a:cs typeface="Arial"/>
                <a:sym typeface="Arial"/>
              </a:rPr>
              <a:t>if</a:t>
            </a:r>
            <a:r>
              <a:rPr lang="en" sz="2000">
                <a:solidFill>
                  <a:srgbClr val="000000"/>
                </a:solidFill>
                <a:latin typeface="Arial"/>
                <a:ea typeface="Arial"/>
                <a:cs typeface="Arial"/>
                <a:sym typeface="Arial"/>
              </a:rPr>
              <a:t> </a:t>
            </a:r>
            <a:r>
              <a:rPr lang="en" sz="2000">
                <a:solidFill>
                  <a:srgbClr val="188038"/>
                </a:solidFill>
                <a:latin typeface="Roboto Mono"/>
                <a:ea typeface="Roboto Mono"/>
                <a:cs typeface="Roboto Mono"/>
                <a:sym typeface="Roboto Mono"/>
              </a:rPr>
              <a:t>num</a:t>
            </a:r>
            <a:r>
              <a:rPr lang="en" sz="2000">
                <a:solidFill>
                  <a:srgbClr val="000000"/>
                </a:solidFill>
                <a:latin typeface="Arial"/>
                <a:ea typeface="Arial"/>
                <a:cs typeface="Arial"/>
                <a:sym typeface="Arial"/>
              </a:rPr>
              <a:t> </a:t>
            </a:r>
            <a:r>
              <a:rPr i="1" lang="en" sz="2000">
                <a:solidFill>
                  <a:srgbClr val="000000"/>
                </a:solidFill>
                <a:latin typeface="Arial"/>
                <a:ea typeface="Arial"/>
                <a:cs typeface="Arial"/>
                <a:sym typeface="Arial"/>
              </a:rPr>
              <a:t>is a perfect square or</a:t>
            </a:r>
            <a:r>
              <a:rPr lang="en" sz="2000">
                <a:solidFill>
                  <a:srgbClr val="000000"/>
                </a:solidFill>
                <a:latin typeface="Arial"/>
                <a:ea typeface="Arial"/>
                <a:cs typeface="Arial"/>
                <a:sym typeface="Arial"/>
              </a:rPr>
              <a:t> </a:t>
            </a:r>
            <a:r>
              <a:rPr lang="en" sz="2000">
                <a:solidFill>
                  <a:srgbClr val="188038"/>
                </a:solidFill>
                <a:latin typeface="Roboto Mono"/>
                <a:ea typeface="Roboto Mono"/>
                <a:cs typeface="Roboto Mono"/>
                <a:sym typeface="Roboto Mono"/>
              </a:rPr>
              <a:t>False</a:t>
            </a:r>
            <a:r>
              <a:rPr lang="en" sz="2000">
                <a:solidFill>
                  <a:srgbClr val="000000"/>
                </a:solidFill>
                <a:latin typeface="Arial"/>
                <a:ea typeface="Arial"/>
                <a:cs typeface="Arial"/>
                <a:sym typeface="Arial"/>
              </a:rPr>
              <a:t> </a:t>
            </a:r>
            <a:r>
              <a:rPr i="1" lang="en" sz="2000">
                <a:solidFill>
                  <a:srgbClr val="000000"/>
                </a:solidFill>
                <a:latin typeface="Arial"/>
                <a:ea typeface="Arial"/>
                <a:cs typeface="Arial"/>
                <a:sym typeface="Arial"/>
              </a:rPr>
              <a:t>otherwise</a:t>
            </a:r>
            <a:r>
              <a:rPr lang="en" sz="2000">
                <a:solidFill>
                  <a:srgbClr val="000000"/>
                </a:solidFill>
                <a:latin typeface="Arial"/>
                <a:ea typeface="Arial"/>
                <a:cs typeface="Arial"/>
                <a:sym typeface="Arial"/>
              </a:rPr>
              <a:t>. A </a:t>
            </a:r>
            <a:r>
              <a:rPr b="1" lang="en" sz="2000">
                <a:solidFill>
                  <a:srgbClr val="000000"/>
                </a:solidFill>
                <a:latin typeface="Arial"/>
                <a:ea typeface="Arial"/>
                <a:cs typeface="Arial"/>
                <a:sym typeface="Arial"/>
              </a:rPr>
              <a:t>perfect square</a:t>
            </a:r>
            <a:r>
              <a:rPr lang="en" sz="2000">
                <a:solidFill>
                  <a:srgbClr val="000000"/>
                </a:solidFill>
                <a:latin typeface="Arial"/>
                <a:ea typeface="Arial"/>
                <a:cs typeface="Arial"/>
                <a:sym typeface="Arial"/>
              </a:rPr>
              <a:t> is an integer that is the square of an integer. In other words, it is the product of some integer with itself. </a:t>
            </a:r>
            <a:r>
              <a:rPr lang="en" sz="2000" u="sng">
                <a:solidFill>
                  <a:srgbClr val="000000"/>
                </a:solidFill>
                <a:latin typeface="Arial"/>
                <a:ea typeface="Arial"/>
                <a:cs typeface="Arial"/>
                <a:sym typeface="Arial"/>
              </a:rPr>
              <a:t>You must not use any built-in library function, such as </a:t>
            </a:r>
            <a:r>
              <a:rPr lang="en" sz="2000" u="sng">
                <a:solidFill>
                  <a:srgbClr val="188038"/>
                </a:solidFill>
                <a:latin typeface="Roboto Mono"/>
                <a:ea typeface="Roboto Mono"/>
                <a:cs typeface="Roboto Mono"/>
                <a:sym typeface="Roboto Mono"/>
              </a:rPr>
              <a:t>sqrt</a:t>
            </a:r>
            <a:r>
              <a:rPr lang="en" sz="2000" u="sng">
                <a:solidFill>
                  <a:srgbClr val="000000"/>
                </a:solidFill>
                <a:latin typeface="Arial"/>
                <a:ea typeface="Arial"/>
                <a:cs typeface="Arial"/>
                <a:sym typeface="Arial"/>
              </a:rPr>
              <a:t>.</a:t>
            </a:r>
            <a:endParaRPr sz="2000" u="sng"/>
          </a:p>
        </p:txBody>
      </p:sp>
      <p:pic>
        <p:nvPicPr>
          <p:cNvPr descr="Best Easy Medium Hard Royalty-Free Images, Stock Photos &amp; Pictures |  Shutterstock" id="1168" name="Google Shape;1168;p87"/>
          <p:cNvPicPr preferRelativeResize="0"/>
          <p:nvPr/>
        </p:nvPicPr>
        <p:blipFill rotWithShape="1">
          <a:blip r:embed="rId3">
            <a:alphaModFix/>
          </a:blip>
          <a:srcRect b="14551" l="0" r="68857" t="0"/>
          <a:stretch/>
        </p:blipFill>
        <p:spPr>
          <a:xfrm>
            <a:off x="7450422" y="0"/>
            <a:ext cx="1481690" cy="999300"/>
          </a:xfrm>
          <a:prstGeom prst="rect">
            <a:avLst/>
          </a:prstGeom>
          <a:noFill/>
          <a:ln>
            <a:noFill/>
          </a:ln>
        </p:spPr>
      </p:pic>
      <p:sp>
        <p:nvSpPr>
          <p:cNvPr id="1169" name="Google Shape;1169;p87"/>
          <p:cNvSpPr txBox="1"/>
          <p:nvPr/>
        </p:nvSpPr>
        <p:spPr>
          <a:xfrm>
            <a:off x="552625" y="3107975"/>
            <a:ext cx="3660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num = 16</a:t>
            </a:r>
            <a:endParaRPr sz="2000"/>
          </a:p>
          <a:p>
            <a:pPr indent="0" lvl="0" marL="0" rtl="0" algn="l">
              <a:spcBef>
                <a:spcPts val="0"/>
              </a:spcBef>
              <a:spcAft>
                <a:spcPts val="0"/>
              </a:spcAft>
              <a:buNone/>
            </a:pPr>
            <a:r>
              <a:rPr b="1" lang="en" sz="2000"/>
              <a:t>Output:</a:t>
            </a:r>
            <a:r>
              <a:rPr lang="en" sz="2000"/>
              <a:t> True</a:t>
            </a:r>
            <a:endParaRPr sz="2000"/>
          </a:p>
          <a:p>
            <a:pPr indent="0" lvl="0" marL="0" rtl="0" algn="l">
              <a:spcBef>
                <a:spcPts val="0"/>
              </a:spcBef>
              <a:spcAft>
                <a:spcPts val="0"/>
              </a:spcAft>
              <a:buNone/>
            </a:pPr>
            <a:r>
              <a:rPr b="1" lang="en" sz="2000"/>
              <a:t>Explanation:</a:t>
            </a:r>
            <a:r>
              <a:rPr lang="en" sz="2000"/>
              <a:t> We return true because 4 * 4 = 16 and 4 is an integer.</a:t>
            </a:r>
            <a:endParaRPr sz="2000"/>
          </a:p>
        </p:txBody>
      </p:sp>
      <p:sp>
        <p:nvSpPr>
          <p:cNvPr id="1170" name="Google Shape;1170;p87"/>
          <p:cNvSpPr txBox="1"/>
          <p:nvPr/>
        </p:nvSpPr>
        <p:spPr>
          <a:xfrm>
            <a:off x="4746800" y="3107975"/>
            <a:ext cx="4185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num = 14</a:t>
            </a:r>
            <a:endParaRPr sz="2000"/>
          </a:p>
          <a:p>
            <a:pPr indent="0" lvl="0" marL="0" rtl="0" algn="l">
              <a:spcBef>
                <a:spcPts val="0"/>
              </a:spcBef>
              <a:spcAft>
                <a:spcPts val="0"/>
              </a:spcAft>
              <a:buNone/>
            </a:pPr>
            <a:r>
              <a:rPr b="1" lang="en" sz="2000"/>
              <a:t>Output:</a:t>
            </a:r>
            <a:r>
              <a:rPr lang="en" sz="2000"/>
              <a:t> False</a:t>
            </a:r>
            <a:endParaRPr sz="2000"/>
          </a:p>
          <a:p>
            <a:pPr indent="0" lvl="0" marL="0" rtl="0" algn="l">
              <a:spcBef>
                <a:spcPts val="0"/>
              </a:spcBef>
              <a:spcAft>
                <a:spcPts val="0"/>
              </a:spcAft>
              <a:buNone/>
            </a:pPr>
            <a:r>
              <a:rPr b="1" lang="en" sz="2000"/>
              <a:t>Explanation:</a:t>
            </a:r>
            <a:r>
              <a:rPr lang="en" sz="2000"/>
              <a:t> We return false because 3.742 * 3.742 = 14 and 3.742 is not an integer.</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67"/>
                                        </p:tgtEl>
                                        <p:attrNameLst>
                                          <p:attrName>style.visibility</p:attrName>
                                        </p:attrNameLst>
                                      </p:cBhvr>
                                      <p:to>
                                        <p:strVal val="visible"/>
                                      </p:to>
                                    </p:set>
                                    <p:anim calcmode="lin" valueType="num">
                                      <p:cBhvr additive="base">
                                        <p:cTn dur="1000"/>
                                        <p:tgtEl>
                                          <p:spTgt spid="11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9"/>
                                        </p:tgtEl>
                                        <p:attrNameLst>
                                          <p:attrName>style.visibility</p:attrName>
                                        </p:attrNameLst>
                                      </p:cBhvr>
                                      <p:to>
                                        <p:strVal val="visible"/>
                                      </p:to>
                                    </p:set>
                                    <p:anim calcmode="lin" valueType="num">
                                      <p:cBhvr additive="base">
                                        <p:cTn dur="1000"/>
                                        <p:tgtEl>
                                          <p:spTgt spid="11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70"/>
                                        </p:tgtEl>
                                        <p:attrNameLst>
                                          <p:attrName>style.visibility</p:attrName>
                                        </p:attrNameLst>
                                      </p:cBhvr>
                                      <p:to>
                                        <p:strVal val="visible"/>
                                      </p:to>
                                    </p:set>
                                    <p:anim calcmode="lin" valueType="num">
                                      <p:cBhvr additive="base">
                                        <p:cTn dur="1000"/>
                                        <p:tgtEl>
                                          <p:spTgt spid="11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88"/>
          <p:cNvSpPr txBox="1"/>
          <p:nvPr>
            <p:ph type="title"/>
          </p:nvPr>
        </p:nvSpPr>
        <p:spPr>
          <a:xfrm>
            <a:off x="1303800" y="1168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#5: </a:t>
            </a:r>
            <a:endParaRPr/>
          </a:p>
          <a:p>
            <a:pPr indent="0" lvl="0" marL="0" rtl="0" algn="l">
              <a:spcBef>
                <a:spcPts val="0"/>
              </a:spcBef>
              <a:spcAft>
                <a:spcPts val="0"/>
              </a:spcAft>
              <a:buNone/>
            </a:pPr>
            <a:r>
              <a:rPr lang="en"/>
              <a:t>The Minimum Divisor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76" name="Google Shape;1176;p88"/>
          <p:cNvSpPr txBox="1"/>
          <p:nvPr>
            <p:ph idx="1" type="body"/>
          </p:nvPr>
        </p:nvSpPr>
        <p:spPr>
          <a:xfrm>
            <a:off x="1218750" y="999300"/>
            <a:ext cx="7030500" cy="254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2000">
                <a:solidFill>
                  <a:srgbClr val="000000"/>
                </a:solidFill>
                <a:latin typeface="Arial"/>
                <a:ea typeface="Arial"/>
                <a:cs typeface="Arial"/>
                <a:sym typeface="Arial"/>
              </a:rPr>
              <a:t>Given an array of integers </a:t>
            </a:r>
            <a:r>
              <a:rPr lang="en" sz="2000">
                <a:solidFill>
                  <a:srgbClr val="188038"/>
                </a:solidFill>
                <a:latin typeface="Roboto Mono"/>
                <a:ea typeface="Roboto Mono"/>
                <a:cs typeface="Roboto Mono"/>
                <a:sym typeface="Roboto Mono"/>
              </a:rPr>
              <a:t>nums</a:t>
            </a:r>
            <a:r>
              <a:rPr lang="en" sz="2000">
                <a:solidFill>
                  <a:srgbClr val="000000"/>
                </a:solidFill>
                <a:latin typeface="Arial"/>
                <a:ea typeface="Arial"/>
                <a:cs typeface="Arial"/>
                <a:sym typeface="Arial"/>
              </a:rPr>
              <a:t> and an integer </a:t>
            </a:r>
            <a:r>
              <a:rPr lang="en" sz="2000">
                <a:solidFill>
                  <a:srgbClr val="188038"/>
                </a:solidFill>
                <a:latin typeface="Roboto Mono"/>
                <a:ea typeface="Roboto Mono"/>
                <a:cs typeface="Roboto Mono"/>
                <a:sym typeface="Roboto Mono"/>
              </a:rPr>
              <a:t>threshold</a:t>
            </a:r>
            <a:r>
              <a:rPr lang="en" sz="2000">
                <a:solidFill>
                  <a:srgbClr val="000000"/>
                </a:solidFill>
                <a:latin typeface="Arial"/>
                <a:ea typeface="Arial"/>
                <a:cs typeface="Arial"/>
                <a:sym typeface="Arial"/>
              </a:rPr>
              <a:t>, we will choose a positive integer </a:t>
            </a:r>
            <a:r>
              <a:rPr lang="en" sz="2000">
                <a:solidFill>
                  <a:srgbClr val="188038"/>
                </a:solidFill>
                <a:latin typeface="Roboto Mono"/>
                <a:ea typeface="Roboto Mono"/>
                <a:cs typeface="Roboto Mono"/>
                <a:sym typeface="Roboto Mono"/>
              </a:rPr>
              <a:t>divisor</a:t>
            </a:r>
            <a:r>
              <a:rPr lang="en" sz="2000">
                <a:solidFill>
                  <a:srgbClr val="000000"/>
                </a:solidFill>
                <a:latin typeface="Arial"/>
                <a:ea typeface="Arial"/>
                <a:cs typeface="Arial"/>
                <a:sym typeface="Arial"/>
              </a:rPr>
              <a:t>, divide all the array by it, and sum the division's result. Find the </a:t>
            </a:r>
            <a:r>
              <a:rPr b="1" lang="en" sz="2000">
                <a:solidFill>
                  <a:srgbClr val="000000"/>
                </a:solidFill>
                <a:latin typeface="Arial"/>
                <a:ea typeface="Arial"/>
                <a:cs typeface="Arial"/>
                <a:sym typeface="Arial"/>
              </a:rPr>
              <a:t>smallest</a:t>
            </a:r>
            <a:r>
              <a:rPr lang="en" sz="2000">
                <a:solidFill>
                  <a:srgbClr val="000000"/>
                </a:solidFill>
                <a:latin typeface="Arial"/>
                <a:ea typeface="Arial"/>
                <a:cs typeface="Arial"/>
                <a:sym typeface="Arial"/>
              </a:rPr>
              <a:t> </a:t>
            </a:r>
            <a:r>
              <a:rPr lang="en" sz="2000">
                <a:solidFill>
                  <a:srgbClr val="188038"/>
                </a:solidFill>
                <a:latin typeface="Roboto Mono"/>
                <a:ea typeface="Roboto Mono"/>
                <a:cs typeface="Roboto Mono"/>
                <a:sym typeface="Roboto Mono"/>
              </a:rPr>
              <a:t>divisor</a:t>
            </a:r>
            <a:r>
              <a:rPr lang="en" sz="2000">
                <a:solidFill>
                  <a:srgbClr val="000000"/>
                </a:solidFill>
                <a:latin typeface="Arial"/>
                <a:ea typeface="Arial"/>
                <a:cs typeface="Arial"/>
                <a:sym typeface="Arial"/>
              </a:rPr>
              <a:t> such that the result mentioned above is less than or equal to </a:t>
            </a:r>
            <a:r>
              <a:rPr lang="en" sz="2000">
                <a:solidFill>
                  <a:srgbClr val="188038"/>
                </a:solidFill>
                <a:latin typeface="Roboto Mono"/>
                <a:ea typeface="Roboto Mono"/>
                <a:cs typeface="Roboto Mono"/>
                <a:sym typeface="Roboto Mono"/>
              </a:rPr>
              <a:t>threshold</a:t>
            </a:r>
            <a:r>
              <a:rPr lang="en" sz="2000">
                <a:solidFill>
                  <a:srgbClr val="000000"/>
                </a:solidFill>
                <a:latin typeface="Arial"/>
                <a:ea typeface="Arial"/>
                <a:cs typeface="Arial"/>
                <a:sym typeface="Arial"/>
              </a:rPr>
              <a:t>.</a:t>
            </a:r>
            <a:r>
              <a:rPr i="1" lang="en" sz="2000">
                <a:solidFill>
                  <a:srgbClr val="000000"/>
                </a:solidFill>
                <a:latin typeface="Arial"/>
                <a:ea typeface="Arial"/>
                <a:cs typeface="Arial"/>
                <a:sym typeface="Arial"/>
              </a:rPr>
              <a:t> Each result of the division is rounded to the nearest integer greater than or equal to that element. (For example: </a:t>
            </a:r>
            <a:r>
              <a:rPr i="1" lang="en" sz="2000">
                <a:solidFill>
                  <a:srgbClr val="188038"/>
                </a:solidFill>
                <a:latin typeface="Roboto Mono"/>
                <a:ea typeface="Roboto Mono"/>
                <a:cs typeface="Roboto Mono"/>
                <a:sym typeface="Roboto Mono"/>
              </a:rPr>
              <a:t>7/3 = 3</a:t>
            </a:r>
            <a:r>
              <a:rPr i="1" lang="en" sz="2000">
                <a:solidFill>
                  <a:srgbClr val="000000"/>
                </a:solidFill>
                <a:latin typeface="Arial"/>
                <a:ea typeface="Arial"/>
                <a:cs typeface="Arial"/>
                <a:sym typeface="Arial"/>
              </a:rPr>
              <a:t> and </a:t>
            </a:r>
            <a:r>
              <a:rPr i="1" lang="en" sz="2000">
                <a:solidFill>
                  <a:srgbClr val="188038"/>
                </a:solidFill>
                <a:latin typeface="Roboto Mono"/>
                <a:ea typeface="Roboto Mono"/>
                <a:cs typeface="Roboto Mono"/>
                <a:sym typeface="Roboto Mono"/>
              </a:rPr>
              <a:t>10/2 = 5</a:t>
            </a:r>
            <a:r>
              <a:rPr i="1" lang="en" sz="2000">
                <a:solidFill>
                  <a:srgbClr val="000000"/>
                </a:solidFill>
                <a:latin typeface="Arial"/>
                <a:ea typeface="Arial"/>
                <a:cs typeface="Arial"/>
                <a:sym typeface="Arial"/>
              </a:rPr>
              <a:t>).</a:t>
            </a:r>
            <a:endParaRPr i="1" sz="2000">
              <a:solidFill>
                <a:srgbClr val="000000"/>
              </a:solidFill>
              <a:latin typeface="Arial"/>
              <a:ea typeface="Arial"/>
              <a:cs typeface="Arial"/>
              <a:sym typeface="Arial"/>
            </a:endParaRPr>
          </a:p>
          <a:p>
            <a:pPr indent="0" lvl="0" marL="0" rtl="0" algn="l">
              <a:spcBef>
                <a:spcPts val="1200"/>
              </a:spcBef>
              <a:spcAft>
                <a:spcPts val="1200"/>
              </a:spcAft>
              <a:buNone/>
            </a:pPr>
            <a:r>
              <a:t/>
            </a:r>
            <a:endParaRPr sz="2000"/>
          </a:p>
        </p:txBody>
      </p:sp>
      <p:pic>
        <p:nvPicPr>
          <p:cNvPr descr="Best Easy Medium Hard Royalty-Free Images, Stock Photos &amp; Pictures |  Shutterstock" id="1177" name="Google Shape;1177;p88"/>
          <p:cNvPicPr preferRelativeResize="0"/>
          <p:nvPr/>
        </p:nvPicPr>
        <p:blipFill rotWithShape="1">
          <a:blip r:embed="rId3">
            <a:alphaModFix/>
          </a:blip>
          <a:srcRect b="14551" l="32200" r="32203" t="0"/>
          <a:stretch/>
        </p:blipFill>
        <p:spPr>
          <a:xfrm>
            <a:off x="7450425" y="0"/>
            <a:ext cx="1693574" cy="999300"/>
          </a:xfrm>
          <a:prstGeom prst="rect">
            <a:avLst/>
          </a:prstGeom>
          <a:noFill/>
          <a:ln>
            <a:noFill/>
          </a:ln>
        </p:spPr>
      </p:pic>
      <p:sp>
        <p:nvSpPr>
          <p:cNvPr id="1178" name="Google Shape;1178;p88"/>
          <p:cNvSpPr txBox="1"/>
          <p:nvPr>
            <p:ph idx="1" type="body"/>
          </p:nvPr>
        </p:nvSpPr>
        <p:spPr>
          <a:xfrm>
            <a:off x="1130275" y="3540900"/>
            <a:ext cx="7030500" cy="144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i="1" lang="en" sz="2000">
                <a:solidFill>
                  <a:srgbClr val="FF0000"/>
                </a:solidFill>
                <a:latin typeface="Arial"/>
                <a:ea typeface="Arial"/>
                <a:cs typeface="Arial"/>
                <a:sym typeface="Arial"/>
              </a:rPr>
              <a:t>In other words, ALWAYS ROUND UP! For example, we know that 2/5 = 0.4. Normally in integer division, we’d round down to 0. But in this case, round UP to 1. So for this problem, 2/5 = 1.</a:t>
            </a:r>
            <a:endParaRPr i="1" sz="20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75"/>
                                        </p:tgtEl>
                                        <p:attrNameLst>
                                          <p:attrName>style.visibility</p:attrName>
                                        </p:attrNameLst>
                                      </p:cBhvr>
                                      <p:to>
                                        <p:strVal val="visible"/>
                                      </p:to>
                                    </p:set>
                                    <p:anim calcmode="lin" valueType="num">
                                      <p:cBhvr additive="base">
                                        <p:cTn dur="1000"/>
                                        <p:tgtEl>
                                          <p:spTgt spid="11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76"/>
                                        </p:tgtEl>
                                        <p:attrNameLst>
                                          <p:attrName>style.visibility</p:attrName>
                                        </p:attrNameLst>
                                      </p:cBhvr>
                                      <p:to>
                                        <p:strVal val="visible"/>
                                      </p:to>
                                    </p:set>
                                    <p:anim calcmode="lin" valueType="num">
                                      <p:cBhvr additive="base">
                                        <p:cTn dur="1"/>
                                        <p:tgtEl>
                                          <p:spTgt spid="11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78"/>
                                        </p:tgtEl>
                                        <p:attrNameLst>
                                          <p:attrName>style.visibility</p:attrName>
                                        </p:attrNameLst>
                                      </p:cBhvr>
                                      <p:to>
                                        <p:strVal val="visible"/>
                                      </p:to>
                                    </p:set>
                                    <p:anim calcmode="lin" valueType="num">
                                      <p:cBhvr additive="base">
                                        <p:cTn dur="1000"/>
                                        <p:tgtEl>
                                          <p:spTgt spid="11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89"/>
          <p:cNvSpPr txBox="1"/>
          <p:nvPr>
            <p:ph type="title"/>
          </p:nvPr>
        </p:nvSpPr>
        <p:spPr>
          <a:xfrm>
            <a:off x="1303800" y="1168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#5: </a:t>
            </a:r>
            <a:endParaRPr/>
          </a:p>
          <a:p>
            <a:pPr indent="0" lvl="0" marL="0" rtl="0" algn="l">
              <a:spcBef>
                <a:spcPts val="0"/>
              </a:spcBef>
              <a:spcAft>
                <a:spcPts val="0"/>
              </a:spcAft>
              <a:buNone/>
            </a:pPr>
            <a:r>
              <a:rPr lang="en"/>
              <a:t>The Minimum Divisor Problem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84" name="Google Shape;1184;p89"/>
          <p:cNvSpPr txBox="1"/>
          <p:nvPr>
            <p:ph idx="1" type="body"/>
          </p:nvPr>
        </p:nvSpPr>
        <p:spPr>
          <a:xfrm>
            <a:off x="1204600" y="1522475"/>
            <a:ext cx="72450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00"/>
                </a:solidFill>
                <a:latin typeface="Arial"/>
                <a:ea typeface="Arial"/>
                <a:cs typeface="Arial"/>
                <a:sym typeface="Arial"/>
              </a:rPr>
              <a:t>Input:</a:t>
            </a:r>
            <a:r>
              <a:rPr lang="en" sz="2000">
                <a:solidFill>
                  <a:srgbClr val="000000"/>
                </a:solidFill>
                <a:latin typeface="Arial"/>
                <a:ea typeface="Arial"/>
                <a:cs typeface="Arial"/>
                <a:sym typeface="Arial"/>
              </a:rPr>
              <a:t> nums = [1,2,5,9], threshold = 6</a:t>
            </a:r>
            <a:endParaRPr sz="2000">
              <a:solidFill>
                <a:srgbClr val="000000"/>
              </a:solidFill>
              <a:latin typeface="Arial"/>
              <a:ea typeface="Arial"/>
              <a:cs typeface="Arial"/>
              <a:sym typeface="Arial"/>
            </a:endParaRPr>
          </a:p>
          <a:p>
            <a:pPr indent="0" lvl="0" marL="0" rtl="0" algn="l">
              <a:spcBef>
                <a:spcPts val="1200"/>
              </a:spcBef>
              <a:spcAft>
                <a:spcPts val="0"/>
              </a:spcAft>
              <a:buNone/>
            </a:pPr>
            <a:r>
              <a:rPr b="1" lang="en" sz="2000">
                <a:solidFill>
                  <a:srgbClr val="000000"/>
                </a:solidFill>
                <a:latin typeface="Arial"/>
                <a:ea typeface="Arial"/>
                <a:cs typeface="Arial"/>
                <a:sym typeface="Arial"/>
              </a:rPr>
              <a:t>Output:</a:t>
            </a:r>
            <a:r>
              <a:rPr lang="en" sz="2000">
                <a:solidFill>
                  <a:srgbClr val="000000"/>
                </a:solidFill>
                <a:latin typeface="Arial"/>
                <a:ea typeface="Arial"/>
                <a:cs typeface="Arial"/>
                <a:sym typeface="Arial"/>
              </a:rPr>
              <a:t> 5</a:t>
            </a:r>
            <a:endParaRPr sz="2000">
              <a:solidFill>
                <a:srgbClr val="000000"/>
              </a:solidFill>
              <a:latin typeface="Arial"/>
              <a:ea typeface="Arial"/>
              <a:cs typeface="Arial"/>
              <a:sym typeface="Arial"/>
            </a:endParaRPr>
          </a:p>
          <a:p>
            <a:pPr indent="0" lvl="0" marL="0" rtl="0" algn="l">
              <a:spcBef>
                <a:spcPts val="1200"/>
              </a:spcBef>
              <a:spcAft>
                <a:spcPts val="0"/>
              </a:spcAft>
              <a:buNone/>
            </a:pPr>
            <a:r>
              <a:rPr b="1" lang="en" sz="2000">
                <a:solidFill>
                  <a:srgbClr val="000000"/>
                </a:solidFill>
                <a:latin typeface="Arial"/>
                <a:ea typeface="Arial"/>
                <a:cs typeface="Arial"/>
                <a:sym typeface="Arial"/>
              </a:rPr>
              <a:t>Explanation: </a:t>
            </a:r>
            <a:r>
              <a:rPr lang="en" sz="2000">
                <a:solidFill>
                  <a:srgbClr val="000000"/>
                </a:solidFill>
                <a:latin typeface="Arial"/>
                <a:ea typeface="Arial"/>
                <a:cs typeface="Arial"/>
                <a:sym typeface="Arial"/>
              </a:rPr>
              <a:t>(1/1 + 2/1 + 5/1 + 9/1) = 17, 17&gt;6, so divisor is not 1. (1/2 + 2/2 + 5/2 + 9/2) = (1 + 1 + 3 + 5) = 10, 10&gt;6, so divisor is not 2…. (1/5 + 2/5 + 5/5 + 9/5) = (1 + 1 + 1 + 2) = 5, 5&lt;6 (A.K.A: the sum &lt; threshold), so the divisor is 5 </a:t>
            </a:r>
            <a:endParaRPr sz="2000">
              <a:solidFill>
                <a:srgbClr val="000000"/>
              </a:solidFill>
              <a:latin typeface="Arial"/>
              <a:ea typeface="Arial"/>
              <a:cs typeface="Arial"/>
              <a:sym typeface="Arial"/>
            </a:endParaRPr>
          </a:p>
          <a:p>
            <a:pPr indent="0" lvl="0" marL="0" rtl="0" algn="l">
              <a:spcBef>
                <a:spcPts val="1200"/>
              </a:spcBef>
              <a:spcAft>
                <a:spcPts val="1200"/>
              </a:spcAft>
              <a:buNone/>
            </a:pPr>
            <a:r>
              <a:t/>
            </a:r>
            <a:endParaRPr sz="2000">
              <a:solidFill>
                <a:srgbClr val="000000"/>
              </a:solidFill>
              <a:latin typeface="Arial"/>
              <a:ea typeface="Arial"/>
              <a:cs typeface="Arial"/>
              <a:sym typeface="Arial"/>
            </a:endParaRPr>
          </a:p>
        </p:txBody>
      </p:sp>
      <p:pic>
        <p:nvPicPr>
          <p:cNvPr descr="Best Easy Medium Hard Royalty-Free Images, Stock Photos &amp; Pictures |  Shutterstock" id="1185" name="Google Shape;1185;p89"/>
          <p:cNvPicPr preferRelativeResize="0"/>
          <p:nvPr/>
        </p:nvPicPr>
        <p:blipFill rotWithShape="1">
          <a:blip r:embed="rId3">
            <a:alphaModFix/>
          </a:blip>
          <a:srcRect b="14551" l="32200" r="32203" t="0"/>
          <a:stretch/>
        </p:blipFill>
        <p:spPr>
          <a:xfrm>
            <a:off x="7450425" y="0"/>
            <a:ext cx="1693574" cy="999300"/>
          </a:xfrm>
          <a:prstGeom prst="rect">
            <a:avLst/>
          </a:prstGeom>
          <a:noFill/>
          <a:ln>
            <a:noFill/>
          </a:ln>
        </p:spPr>
      </p:pic>
      <p:sp>
        <p:nvSpPr>
          <p:cNvPr id="1186" name="Google Shape;1186;p89"/>
          <p:cNvSpPr txBox="1"/>
          <p:nvPr/>
        </p:nvSpPr>
        <p:spPr>
          <a:xfrm>
            <a:off x="1303800" y="4343100"/>
            <a:ext cx="5190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nums = [44,22,33,11,1], threshold = 5</a:t>
            </a:r>
            <a:endParaRPr sz="2000"/>
          </a:p>
          <a:p>
            <a:pPr indent="0" lvl="0" marL="0" rtl="0" algn="l">
              <a:spcBef>
                <a:spcPts val="0"/>
              </a:spcBef>
              <a:spcAft>
                <a:spcPts val="0"/>
              </a:spcAft>
              <a:buNone/>
            </a:pPr>
            <a:r>
              <a:rPr b="1" lang="en" sz="2000"/>
              <a:t>Output:</a:t>
            </a:r>
            <a:r>
              <a:rPr lang="en" sz="2000"/>
              <a:t> 44</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84"/>
                                        </p:tgtEl>
                                        <p:attrNameLst>
                                          <p:attrName>style.visibility</p:attrName>
                                        </p:attrNameLst>
                                      </p:cBhvr>
                                      <p:to>
                                        <p:strVal val="visible"/>
                                      </p:to>
                                    </p:set>
                                    <p:anim calcmode="lin" valueType="num">
                                      <p:cBhvr additive="base">
                                        <p:cTn dur="1000"/>
                                        <p:tgtEl>
                                          <p:spTgt spid="11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86"/>
                                        </p:tgtEl>
                                        <p:attrNameLst>
                                          <p:attrName>style.visibility</p:attrName>
                                        </p:attrNameLst>
                                      </p:cBhvr>
                                      <p:to>
                                        <p:strVal val="visible"/>
                                      </p:to>
                                    </p:set>
                                    <p:anim calcmode="lin" valueType="num">
                                      <p:cBhvr additive="base">
                                        <p:cTn dur="1600"/>
                                        <p:tgtEl>
                                          <p:spTgt spid="11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90"/>
          <p:cNvSpPr txBox="1"/>
          <p:nvPr>
            <p:ph type="title"/>
          </p:nvPr>
        </p:nvSpPr>
        <p:spPr>
          <a:xfrm>
            <a:off x="1303800" y="1168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#6: </a:t>
            </a:r>
            <a:endParaRPr/>
          </a:p>
          <a:p>
            <a:pPr indent="0" lvl="0" marL="0" rtl="0" algn="l">
              <a:spcBef>
                <a:spcPts val="0"/>
              </a:spcBef>
              <a:spcAft>
                <a:spcPts val="0"/>
              </a:spcAft>
              <a:buNone/>
            </a:pPr>
            <a:r>
              <a:rPr lang="en"/>
              <a:t>The Median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192" name="Google Shape;1192;p90"/>
          <p:cNvPicPr preferRelativeResize="0"/>
          <p:nvPr/>
        </p:nvPicPr>
        <p:blipFill rotWithShape="1">
          <a:blip r:embed="rId3">
            <a:alphaModFix/>
          </a:blip>
          <a:srcRect b="14551" l="66785" r="2085" t="0"/>
          <a:stretch/>
        </p:blipFill>
        <p:spPr>
          <a:xfrm>
            <a:off x="7450425" y="0"/>
            <a:ext cx="1481026" cy="999300"/>
          </a:xfrm>
          <a:prstGeom prst="rect">
            <a:avLst/>
          </a:prstGeom>
          <a:noFill/>
          <a:ln>
            <a:noFill/>
          </a:ln>
        </p:spPr>
      </p:pic>
      <p:sp>
        <p:nvSpPr>
          <p:cNvPr id="1193" name="Google Shape;1193;p90"/>
          <p:cNvSpPr txBox="1"/>
          <p:nvPr/>
        </p:nvSpPr>
        <p:spPr>
          <a:xfrm>
            <a:off x="1076875" y="1282438"/>
            <a:ext cx="76137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2000"/>
              </a:spcAft>
              <a:buNone/>
            </a:pPr>
            <a:r>
              <a:rPr lang="en" sz="2000"/>
              <a:t>Given two sorted arrays </a:t>
            </a:r>
            <a:r>
              <a:rPr lang="en" sz="2000">
                <a:solidFill>
                  <a:srgbClr val="188038"/>
                </a:solidFill>
                <a:latin typeface="Roboto Mono"/>
                <a:ea typeface="Roboto Mono"/>
                <a:cs typeface="Roboto Mono"/>
                <a:sym typeface="Roboto Mono"/>
              </a:rPr>
              <a:t>nums1</a:t>
            </a:r>
            <a:r>
              <a:rPr lang="en" sz="2000"/>
              <a:t> and </a:t>
            </a:r>
            <a:r>
              <a:rPr lang="en" sz="2000">
                <a:solidFill>
                  <a:srgbClr val="188038"/>
                </a:solidFill>
                <a:latin typeface="Roboto Mono"/>
                <a:ea typeface="Roboto Mono"/>
                <a:cs typeface="Roboto Mono"/>
                <a:sym typeface="Roboto Mono"/>
              </a:rPr>
              <a:t>nums2</a:t>
            </a:r>
            <a:r>
              <a:rPr lang="en" sz="2000"/>
              <a:t> of size </a:t>
            </a:r>
            <a:r>
              <a:rPr lang="en" sz="2000">
                <a:solidFill>
                  <a:srgbClr val="188038"/>
                </a:solidFill>
                <a:latin typeface="Roboto Mono"/>
                <a:ea typeface="Roboto Mono"/>
                <a:cs typeface="Roboto Mono"/>
                <a:sym typeface="Roboto Mono"/>
              </a:rPr>
              <a:t>m</a:t>
            </a:r>
            <a:r>
              <a:rPr lang="en" sz="2000"/>
              <a:t> and </a:t>
            </a:r>
            <a:r>
              <a:rPr lang="en" sz="2000">
                <a:solidFill>
                  <a:srgbClr val="188038"/>
                </a:solidFill>
                <a:latin typeface="Roboto Mono"/>
                <a:ea typeface="Roboto Mono"/>
                <a:cs typeface="Roboto Mono"/>
                <a:sym typeface="Roboto Mono"/>
              </a:rPr>
              <a:t>n</a:t>
            </a:r>
            <a:r>
              <a:rPr lang="en" sz="2000"/>
              <a:t> respectively, return </a:t>
            </a:r>
            <a:r>
              <a:rPr b="1" lang="en" sz="2000"/>
              <a:t>the median</a:t>
            </a:r>
            <a:r>
              <a:rPr lang="en" sz="2000"/>
              <a:t> of the two sorted arrays as a float. The overall run time complexity should be </a:t>
            </a:r>
            <a:r>
              <a:rPr lang="en" sz="2000">
                <a:solidFill>
                  <a:srgbClr val="188038"/>
                </a:solidFill>
                <a:latin typeface="Roboto Mono"/>
                <a:ea typeface="Roboto Mono"/>
                <a:cs typeface="Roboto Mono"/>
                <a:sym typeface="Roboto Mono"/>
              </a:rPr>
              <a:t>O(log(m+n))</a:t>
            </a:r>
            <a:r>
              <a:rPr lang="en" sz="2000"/>
              <a:t>.</a:t>
            </a:r>
            <a:endParaRPr sz="2000"/>
          </a:p>
        </p:txBody>
      </p:sp>
      <p:sp>
        <p:nvSpPr>
          <p:cNvPr id="1194" name="Google Shape;1194;p90"/>
          <p:cNvSpPr txBox="1"/>
          <p:nvPr/>
        </p:nvSpPr>
        <p:spPr>
          <a:xfrm>
            <a:off x="745200" y="2649375"/>
            <a:ext cx="676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nums1 = [1,3], nums2 = [2]</a:t>
            </a:r>
            <a:endParaRPr sz="2000"/>
          </a:p>
          <a:p>
            <a:pPr indent="0" lvl="0" marL="0" rtl="0" algn="l">
              <a:spcBef>
                <a:spcPts val="0"/>
              </a:spcBef>
              <a:spcAft>
                <a:spcPts val="0"/>
              </a:spcAft>
              <a:buNone/>
            </a:pPr>
            <a:r>
              <a:rPr b="1" lang="en" sz="2000"/>
              <a:t>Output:</a:t>
            </a:r>
            <a:r>
              <a:rPr lang="en" sz="2000"/>
              <a:t> 2.00000</a:t>
            </a:r>
            <a:endParaRPr sz="2000"/>
          </a:p>
          <a:p>
            <a:pPr indent="0" lvl="0" marL="0" rtl="0" algn="l">
              <a:spcBef>
                <a:spcPts val="0"/>
              </a:spcBef>
              <a:spcAft>
                <a:spcPts val="0"/>
              </a:spcAft>
              <a:buNone/>
            </a:pPr>
            <a:r>
              <a:rPr b="1" lang="en" sz="2000"/>
              <a:t>Explanation:</a:t>
            </a:r>
            <a:r>
              <a:rPr lang="en" sz="2000"/>
              <a:t> merged array = [1,2,3] and median is 2.</a:t>
            </a:r>
            <a:endParaRPr sz="2000"/>
          </a:p>
        </p:txBody>
      </p:sp>
      <p:sp>
        <p:nvSpPr>
          <p:cNvPr id="1195" name="Google Shape;1195;p90"/>
          <p:cNvSpPr txBox="1"/>
          <p:nvPr/>
        </p:nvSpPr>
        <p:spPr>
          <a:xfrm>
            <a:off x="745200" y="3880950"/>
            <a:ext cx="814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nums1 = [1,2], nums2 = [3,4]</a:t>
            </a:r>
            <a:endParaRPr sz="2000"/>
          </a:p>
          <a:p>
            <a:pPr indent="0" lvl="0" marL="0" rtl="0" algn="l">
              <a:spcBef>
                <a:spcPts val="0"/>
              </a:spcBef>
              <a:spcAft>
                <a:spcPts val="0"/>
              </a:spcAft>
              <a:buNone/>
            </a:pPr>
            <a:r>
              <a:rPr b="1" lang="en" sz="2000"/>
              <a:t>Output:</a:t>
            </a:r>
            <a:r>
              <a:rPr lang="en" sz="2000"/>
              <a:t> 2.50000</a:t>
            </a:r>
            <a:endParaRPr sz="2000"/>
          </a:p>
          <a:p>
            <a:pPr indent="0" lvl="0" marL="0" rtl="0" algn="l">
              <a:spcBef>
                <a:spcPts val="0"/>
              </a:spcBef>
              <a:spcAft>
                <a:spcPts val="0"/>
              </a:spcAft>
              <a:buNone/>
            </a:pPr>
            <a:r>
              <a:rPr b="1" lang="en" sz="2000"/>
              <a:t>Explanation:</a:t>
            </a:r>
            <a:r>
              <a:rPr lang="en" sz="2000"/>
              <a:t> merged array = [1,2,3,4] and median is (2 + 3) / 2 = 2.5.</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91"/>
                                        </p:tgtEl>
                                        <p:attrNameLst>
                                          <p:attrName>style.visibility</p:attrName>
                                        </p:attrNameLst>
                                      </p:cBhvr>
                                      <p:to>
                                        <p:strVal val="visible"/>
                                      </p:to>
                                    </p:set>
                                    <p:anim calcmode="lin" valueType="num">
                                      <p:cBhvr additive="base">
                                        <p:cTn dur="1000"/>
                                        <p:tgtEl>
                                          <p:spTgt spid="11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3"/>
                                        </p:tgtEl>
                                        <p:attrNameLst>
                                          <p:attrName>style.visibility</p:attrName>
                                        </p:attrNameLst>
                                      </p:cBhvr>
                                      <p:to>
                                        <p:strVal val="visible"/>
                                      </p:to>
                                    </p:set>
                                    <p:anim calcmode="lin" valueType="num">
                                      <p:cBhvr additive="base">
                                        <p:cTn dur="1000"/>
                                        <p:tgtEl>
                                          <p:spTgt spid="11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4"/>
                                        </p:tgtEl>
                                        <p:attrNameLst>
                                          <p:attrName>style.visibility</p:attrName>
                                        </p:attrNameLst>
                                      </p:cBhvr>
                                      <p:to>
                                        <p:strVal val="visible"/>
                                      </p:to>
                                    </p:set>
                                    <p:anim calcmode="lin" valueType="num">
                                      <p:cBhvr additive="base">
                                        <p:cTn dur="1000"/>
                                        <p:tgtEl>
                                          <p:spTgt spid="11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5"/>
                                        </p:tgtEl>
                                        <p:attrNameLst>
                                          <p:attrName>style.visibility</p:attrName>
                                        </p:attrNameLst>
                                      </p:cBhvr>
                                      <p:to>
                                        <p:strVal val="visible"/>
                                      </p:to>
                                    </p:set>
                                    <p:anim calcmode="lin" valueType="num">
                                      <p:cBhvr additive="base">
                                        <p:cTn dur="1000"/>
                                        <p:tgtEl>
                                          <p:spTgt spid="11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9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Looking Ahead</a:t>
            </a:r>
            <a:endParaRPr/>
          </a:p>
        </p:txBody>
      </p:sp>
      <p:sp>
        <p:nvSpPr>
          <p:cNvPr id="1201" name="Google Shape;1201;p91"/>
          <p:cNvSpPr txBox="1"/>
          <p:nvPr>
            <p:ph idx="1" type="body"/>
          </p:nvPr>
        </p:nvSpPr>
        <p:spPr>
          <a:xfrm>
            <a:off x="1303800" y="120562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 More Challenges next week!</a:t>
            </a:r>
            <a:endParaRPr sz="2000"/>
          </a:p>
          <a:p>
            <a:pPr indent="-355600" lvl="0" marL="457200" rtl="0" algn="l">
              <a:spcBef>
                <a:spcPts val="0"/>
              </a:spcBef>
              <a:spcAft>
                <a:spcPts val="0"/>
              </a:spcAft>
              <a:buSzPts val="2000"/>
              <a:buChar char="●"/>
            </a:pPr>
            <a:r>
              <a:rPr lang="en" sz="2000"/>
              <a:t>Make sure you get boilerplate/example code from the GitHub!</a:t>
            </a:r>
            <a:endParaRPr sz="2000"/>
          </a:p>
          <a:p>
            <a:pPr indent="0" lvl="0" marL="457200" rtl="0" algn="l">
              <a:spcBef>
                <a:spcPts val="1200"/>
              </a:spcBef>
              <a:spcAft>
                <a:spcPts val="1200"/>
              </a:spcAft>
              <a:buNone/>
            </a:pPr>
            <a:r>
              <a:t/>
            </a:r>
            <a:endParaRPr sz="2000"/>
          </a:p>
        </p:txBody>
      </p:sp>
      <p:pic>
        <p:nvPicPr>
          <p:cNvPr id="1202" name="Google Shape;1202;p91"/>
          <p:cNvPicPr preferRelativeResize="0"/>
          <p:nvPr/>
        </p:nvPicPr>
        <p:blipFill>
          <a:blip r:embed="rId3">
            <a:alphaModFix/>
          </a:blip>
          <a:stretch>
            <a:fillRect/>
          </a:stretch>
        </p:blipFill>
        <p:spPr>
          <a:xfrm>
            <a:off x="1303800" y="2375750"/>
            <a:ext cx="6905300" cy="260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1"/>
                                        </p:tgtEl>
                                        <p:attrNameLst>
                                          <p:attrName>style.visibility</p:attrName>
                                        </p:attrNameLst>
                                      </p:cBhvr>
                                      <p:to>
                                        <p:strVal val="visible"/>
                                      </p:to>
                                    </p:set>
                                    <p:anim calcmode="lin" valueType="num">
                                      <p:cBhvr additive="base">
                                        <p:cTn dur="1"/>
                                        <p:tgtEl>
                                          <p:spTgt spid="12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92"/>
          <p:cNvSpPr txBox="1"/>
          <p:nvPr>
            <p:ph type="ctrTitle"/>
          </p:nvPr>
        </p:nvSpPr>
        <p:spPr>
          <a:xfrm>
            <a:off x="824000" y="1613825"/>
            <a:ext cx="51036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p:txBody>
      </p:sp>
      <p:sp>
        <p:nvSpPr>
          <p:cNvPr id="1208" name="Google Shape;1208;p92"/>
          <p:cNvSpPr txBox="1"/>
          <p:nvPr>
            <p:ph idx="1" type="subTitle"/>
          </p:nvPr>
        </p:nvSpPr>
        <p:spPr>
          <a:xfrm>
            <a:off x="824000" y="3596300"/>
            <a:ext cx="4255500" cy="933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00"/>
              <a:t>Week 5: The 5 Error Problem, The Implementation Problem, and the Reverse Pair Problem</a:t>
            </a:r>
            <a:endParaRPr sz="2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93"/>
          <p:cNvSpPr txBox="1"/>
          <p:nvPr>
            <p:ph type="title"/>
          </p:nvPr>
        </p:nvSpPr>
        <p:spPr>
          <a:xfrm>
            <a:off x="1303800" y="1833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week’s DSA concept:</a:t>
            </a:r>
            <a:endParaRPr/>
          </a:p>
        </p:txBody>
      </p:sp>
      <p:sp>
        <p:nvSpPr>
          <p:cNvPr id="1214" name="Google Shape;1214;p93"/>
          <p:cNvSpPr txBox="1"/>
          <p:nvPr/>
        </p:nvSpPr>
        <p:spPr>
          <a:xfrm>
            <a:off x="1303800" y="669500"/>
            <a:ext cx="7030500" cy="7542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3100">
                <a:solidFill>
                  <a:srgbClr val="424242"/>
                </a:solidFill>
                <a:latin typeface="Nunito"/>
                <a:ea typeface="Nunito"/>
                <a:cs typeface="Nunito"/>
                <a:sym typeface="Nunito"/>
              </a:rPr>
              <a:t>Mergesort</a:t>
            </a:r>
            <a:endParaRPr sz="3100">
              <a:solidFill>
                <a:srgbClr val="424242"/>
              </a:solidFill>
              <a:latin typeface="Nunito"/>
              <a:ea typeface="Nunito"/>
              <a:cs typeface="Nunito"/>
              <a:sym typeface="Nunito"/>
            </a:endParaRPr>
          </a:p>
        </p:txBody>
      </p:sp>
      <p:pic>
        <p:nvPicPr>
          <p:cNvPr id="1215" name="Google Shape;1215;p93"/>
          <p:cNvPicPr preferRelativeResize="0"/>
          <p:nvPr/>
        </p:nvPicPr>
        <p:blipFill>
          <a:blip r:embed="rId3">
            <a:alphaModFix/>
          </a:blip>
          <a:stretch>
            <a:fillRect/>
          </a:stretch>
        </p:blipFill>
        <p:spPr>
          <a:xfrm>
            <a:off x="1647075" y="1182625"/>
            <a:ext cx="6102850" cy="3893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4"/>
                                        </p:tgtEl>
                                        <p:attrNameLst>
                                          <p:attrName>style.visibility</p:attrName>
                                        </p:attrNameLst>
                                      </p:cBhvr>
                                      <p:to>
                                        <p:strVal val="visible"/>
                                      </p:to>
                                    </p:set>
                                    <p:anim calcmode="lin" valueType="num">
                                      <p:cBhvr additive="base">
                                        <p:cTn dur="1000"/>
                                        <p:tgtEl>
                                          <p:spTgt spid="12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15"/>
                                        </p:tgtEl>
                                        <p:attrNameLst>
                                          <p:attrName>style.visibility</p:attrName>
                                        </p:attrNameLst>
                                      </p:cBhvr>
                                      <p:to>
                                        <p:strVal val="visible"/>
                                      </p:to>
                                    </p:set>
                                    <p:anim calcmode="lin" valueType="num">
                                      <p:cBhvr additive="base">
                                        <p:cTn dur="1000"/>
                                        <p:tgtEl>
                                          <p:spTgt spid="12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219" name="Shape 1219"/>
        <p:cNvGrpSpPr/>
        <p:nvPr/>
      </p:nvGrpSpPr>
      <p:grpSpPr>
        <a:xfrm>
          <a:off x="0" y="0"/>
          <a:ext cx="0" cy="0"/>
          <a:chOff x="0" y="0"/>
          <a:chExt cx="0" cy="0"/>
        </a:xfrm>
      </p:grpSpPr>
      <p:sp>
        <p:nvSpPr>
          <p:cNvPr id="1220" name="Google Shape;1220;p94"/>
          <p:cNvSpPr txBox="1"/>
          <p:nvPr>
            <p:ph type="title"/>
          </p:nvPr>
        </p:nvSpPr>
        <p:spPr>
          <a:xfrm>
            <a:off x="1303800" y="0"/>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t>Refresher on Recursion</a:t>
            </a:r>
            <a:endParaRPr/>
          </a:p>
        </p:txBody>
      </p:sp>
      <p:sp>
        <p:nvSpPr>
          <p:cNvPr id="1221" name="Google Shape;1221;p94"/>
          <p:cNvSpPr txBox="1"/>
          <p:nvPr>
            <p:ph idx="1" type="body"/>
          </p:nvPr>
        </p:nvSpPr>
        <p:spPr>
          <a:xfrm>
            <a:off x="1303800" y="589350"/>
            <a:ext cx="7030500" cy="846600"/>
          </a:xfrm>
          <a:prstGeom prst="rect">
            <a:avLst/>
          </a:prstGeom>
        </p:spPr>
        <p:txBody>
          <a:bodyPr anchor="t" anchorCtr="0" bIns="91425" lIns="91425" rIns="91425" spcFirstLastPara="1" tIns="91425" wrap="square">
            <a:noAutofit/>
          </a:bodyPr>
          <a:lstStyle/>
          <a:p>
            <a:pPr algn="l" indent="-355600" lvl="0" marL="457200" rtl="0">
              <a:spcBef>
                <a:spcPts val="0"/>
              </a:spcBef>
              <a:spcAft>
                <a:spcPts val="0"/>
              </a:spcAft>
              <a:buSzPts val="2000"/>
              <a:buChar char="●"/>
            </a:pPr>
            <a:r>
              <a:rPr lang="en" sz="2000"/>
              <a:t>Recursion relies upon returning the call of a function, in a function</a:t>
            </a:r>
            <a:endParaRPr sz="2000"/>
          </a:p>
          <a:p>
            <a:pPr algn="l" indent="0" lvl="0" marL="457200" rtl="0">
              <a:spcBef>
                <a:spcPts val="1200"/>
              </a:spcBef>
              <a:spcAft>
                <a:spcPts val="1200"/>
              </a:spcAft>
              <a:buNone/>
            </a:pPr>
            <a:r>
              <a:t/>
            </a:r>
            <a:endParaRPr sz="2000"/>
          </a:p>
        </p:txBody>
      </p:sp>
      <p:sp>
        <p:nvSpPr>
          <p:cNvPr id="1222" name="Google Shape;1222;p94"/>
          <p:cNvSpPr txBox="1"/>
          <p:nvPr/>
        </p:nvSpPr>
        <p:spPr>
          <a:xfrm>
            <a:off x="1269450" y="1302025"/>
            <a:ext cx="7099200" cy="846600"/>
          </a:xfrm>
          <a:prstGeom prst="rect">
            <a:avLst/>
          </a:prstGeom>
          <a:noFill/>
          <a:ln>
            <a:noFill/>
          </a:ln>
        </p:spPr>
        <p:txBody>
          <a:bodyPr anchor="t" anchorCtr="0" bIns="91425" lIns="91425" rIns="91425" spcFirstLastPara="1" tIns="91425" wrap="square">
            <a:spAutoFit/>
          </a:bodyPr>
          <a:lstStyle/>
          <a:p>
            <a:pPr algn="l" indent="-355600" lvl="0" marL="457200" rtl="0">
              <a:lnSpc>
                <a:spcPct val="115000"/>
              </a:lnSpc>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The recursion resumes until a stopping condition is met, usually at the beginning of the function</a:t>
            </a:r>
            <a:endParaRPr/>
          </a:p>
        </p:txBody>
      </p:sp>
      <p:sp>
        <p:nvSpPr>
          <p:cNvPr id="1223" name="Google Shape;1223;p94"/>
          <p:cNvSpPr txBox="1"/>
          <p:nvPr/>
        </p:nvSpPr>
        <p:spPr>
          <a:xfrm>
            <a:off x="1269450" y="2054850"/>
            <a:ext cx="7316400" cy="1200600"/>
          </a:xfrm>
          <a:prstGeom prst="rect">
            <a:avLst/>
          </a:prstGeom>
          <a:noFill/>
          <a:ln>
            <a:noFill/>
          </a:ln>
        </p:spPr>
        <p:txBody>
          <a:bodyPr anchor="t" anchorCtr="0" bIns="91425" lIns="91425" rIns="91425" spcFirstLastPara="1" tIns="91425" wrap="square">
            <a:spAutoFit/>
          </a:bodyPr>
          <a:lstStyle/>
          <a:p>
            <a:pPr algn="l" indent="-355600" lvl="0" marL="457200" rtl="0">
              <a:lnSpc>
                <a:spcPct val="115000"/>
              </a:lnSpc>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When the condition is met, the “recursive stack” collapses, and all the functions that were called start getting returned</a:t>
            </a:r>
            <a:endParaRPr sz="2000">
              <a:solidFill>
                <a:schemeClr val="dk2"/>
              </a:solidFill>
              <a:latin typeface="Nunito"/>
              <a:ea typeface="Nunito"/>
              <a:cs typeface="Nunito"/>
              <a:sym typeface="Nunito"/>
            </a:endParaRPr>
          </a:p>
        </p:txBody>
      </p:sp>
      <p:pic>
        <p:nvPicPr>
          <p:cNvPr id="1224" name="Google Shape;1224;p94"/>
          <p:cNvPicPr preferRelativeResize="0"/>
          <p:nvPr/>
        </p:nvPicPr>
        <p:blipFill rotWithShape="1">
          <a:blip r:embed="rId3">
            <a:alphaModFix/>
          </a:blip>
          <a:srcRect b="227" l="37" r="58" t="230"/>
          <a:stretch/>
        </p:blipFill>
        <p:spPr>
          <a:xfrm>
            <a:off x="4058550" y="2987000"/>
            <a:ext cx="5085451" cy="2156500"/>
          </a:xfrm>
          <a:prstGeom prst="rect">
            <a:avLst/>
          </a:prstGeom>
          <a:noFill/>
          <a:ln>
            <a:noFill/>
          </a:ln>
        </p:spPr>
      </p:pic>
      <p:pic>
        <p:nvPicPr>
          <p:cNvPr id="1225" name="Google Shape;1225;p94"/>
          <p:cNvPicPr preferRelativeResize="0"/>
          <p:nvPr/>
        </p:nvPicPr>
        <p:blipFill rotWithShape="1">
          <a:blip r:embed="rId4">
            <a:alphaModFix/>
          </a:blip>
          <a:srcRect b="218" l="32" r="66" t="239"/>
          <a:stretch/>
        </p:blipFill>
        <p:spPr>
          <a:xfrm>
            <a:off x="6741925" y="4257400"/>
            <a:ext cx="2402073" cy="886099"/>
          </a:xfrm>
          <a:prstGeom prst="rect">
            <a:avLst/>
          </a:prstGeom>
          <a:noFill/>
          <a:ln>
            <a:noFill/>
          </a:ln>
        </p:spPr>
      </p:pic>
      <p:pic>
        <p:nvPicPr>
          <p:cNvPr id="1226" name="Google Shape;1226;p94"/>
          <p:cNvPicPr preferRelativeResize="0"/>
          <p:nvPr/>
        </p:nvPicPr>
        <p:blipFill rotWithShape="1">
          <a:blip r:embed="rId5">
            <a:alphaModFix/>
          </a:blip>
          <a:srcRect b="226" l="37" r="58" t="246"/>
          <a:stretch/>
        </p:blipFill>
        <p:spPr>
          <a:xfrm>
            <a:off x="8438551" y="4969375"/>
            <a:ext cx="705450" cy="17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20"/>
                                        </p:tgtEl>
                                        <p:attrNameLst>
                                          <p:attrName>style.visibility</p:attrName>
                                        </p:attrNameLst>
                                      </p:cBhvr>
                                      <p:to>
                                        <p:strVal val="visible"/>
                                      </p:to>
                                    </p:set>
                                    <p:anim calcmode="lin" valueType="num">
                                      <p:cBhvr additive="base">
                                        <p:cTn dur="1000"/>
                                        <p:tgtEl>
                                          <p:spTgt spid="12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21"/>
                                        </p:tgtEl>
                                        <p:attrNameLst>
                                          <p:attrName>style.visibility</p:attrName>
                                        </p:attrNameLst>
                                      </p:cBhvr>
                                      <p:to>
                                        <p:strVal val="visible"/>
                                      </p:to>
                                    </p:set>
                                    <p:anim calcmode="lin" valueType="num">
                                      <p:cBhvr additive="base">
                                        <p:cTn dur="1000"/>
                                        <p:tgtEl>
                                          <p:spTgt spid="12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22"/>
                                        </p:tgtEl>
                                        <p:attrNameLst>
                                          <p:attrName>style.visibility</p:attrName>
                                        </p:attrNameLst>
                                      </p:cBhvr>
                                      <p:to>
                                        <p:strVal val="visible"/>
                                      </p:to>
                                    </p:set>
                                    <p:anim calcmode="lin" valueType="num">
                                      <p:cBhvr additive="base">
                                        <p:cTn dur="1000"/>
                                        <p:tgtEl>
                                          <p:spTgt spid="12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23"/>
                                        </p:tgtEl>
                                        <p:attrNameLst>
                                          <p:attrName>style.visibility</p:attrName>
                                        </p:attrNameLst>
                                      </p:cBhvr>
                                      <p:to>
                                        <p:strVal val="visible"/>
                                      </p:to>
                                    </p:set>
                                    <p:anim calcmode="lin" valueType="num">
                                      <p:cBhvr additive="base">
                                        <p:cTn dur="1000"/>
                                        <p:tgtEl>
                                          <p:spTgt spid="12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24"/>
                                        </p:tgtEl>
                                        <p:attrNameLst>
                                          <p:attrName>style.visibility</p:attrName>
                                        </p:attrNameLst>
                                      </p:cBhvr>
                                      <p:to>
                                        <p:strVal val="visible"/>
                                      </p:to>
                                    </p:set>
                                    <p:anim calcmode="lin" valueType="num">
                                      <p:cBhvr additive="base">
                                        <p:cTn dur="1000"/>
                                        <p:tgtEl>
                                          <p:spTgt spid="12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25"/>
                                        </p:tgtEl>
                                        <p:attrNameLst>
                                          <p:attrName>style.visibility</p:attrName>
                                        </p:attrNameLst>
                                      </p:cBhvr>
                                      <p:to>
                                        <p:strVal val="visible"/>
                                      </p:to>
                                    </p:set>
                                    <p:anim calcmode="lin" valueType="num">
                                      <p:cBhvr additive="base">
                                        <p:cTn dur="1000"/>
                                        <p:tgtEl>
                                          <p:spTgt spid="12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26"/>
                                        </p:tgtEl>
                                        <p:attrNameLst>
                                          <p:attrName>style.visibility</p:attrName>
                                        </p:attrNameLst>
                                      </p:cBhvr>
                                      <p:to>
                                        <p:strVal val="visible"/>
                                      </p:to>
                                    </p:set>
                                    <p:anim calcmode="lin" valueType="num">
                                      <p:cBhvr additive="base">
                                        <p:cTn dur="1000"/>
                                        <p:tgtEl>
                                          <p:spTgt spid="12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pic>
        <p:nvPicPr>
          <p:cNvPr id="1231" name="Google Shape;1231;p95"/>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42"/>
          <p:cNvSpPr txBox="1"/>
          <p:nvPr>
            <p:ph type="title"/>
          </p:nvPr>
        </p:nvSpPr>
        <p:spPr>
          <a:xfrm>
            <a:off x="1303800" y="217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DSA</a:t>
            </a:r>
            <a:endParaRPr/>
          </a:p>
        </p:txBody>
      </p:sp>
      <p:sp>
        <p:nvSpPr>
          <p:cNvPr id="838" name="Google Shape;838;p42"/>
          <p:cNvSpPr txBox="1"/>
          <p:nvPr>
            <p:ph idx="1" type="body"/>
          </p:nvPr>
        </p:nvSpPr>
        <p:spPr>
          <a:xfrm>
            <a:off x="1303800" y="767550"/>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“Data Structures and Algorithms”</a:t>
            </a:r>
            <a:endParaRPr sz="2000"/>
          </a:p>
          <a:p>
            <a:pPr indent="-355600" lvl="0" marL="457200" rtl="0" algn="l">
              <a:spcBef>
                <a:spcPts val="0"/>
              </a:spcBef>
              <a:spcAft>
                <a:spcPts val="0"/>
              </a:spcAft>
              <a:buSzPts val="2000"/>
              <a:buChar char="●"/>
            </a:pPr>
            <a:r>
              <a:rPr b="1" i="1" lang="en" sz="2000"/>
              <a:t>Data Structure:</a:t>
            </a:r>
            <a:r>
              <a:rPr lang="en" sz="2000"/>
              <a:t> A </a:t>
            </a:r>
            <a:r>
              <a:rPr lang="en" sz="2000"/>
              <a:t>specialized</a:t>
            </a:r>
            <a:r>
              <a:rPr lang="en" sz="2000"/>
              <a:t> methodology of organizing, storing, and retrieving data</a:t>
            </a:r>
            <a:endParaRPr sz="2000"/>
          </a:p>
          <a:p>
            <a:pPr indent="-355600" lvl="0" marL="457200" rtl="0" algn="l">
              <a:spcBef>
                <a:spcPts val="0"/>
              </a:spcBef>
              <a:spcAft>
                <a:spcPts val="0"/>
              </a:spcAft>
              <a:buSzPts val="2000"/>
              <a:buChar char="●"/>
            </a:pPr>
            <a:r>
              <a:rPr b="1" i="1" lang="en" sz="2000"/>
              <a:t>Algorithm: </a:t>
            </a:r>
            <a:r>
              <a:rPr lang="en" sz="2000"/>
              <a:t>A list of tasks that are done to achieve an end state</a:t>
            </a:r>
            <a:endParaRPr sz="2000"/>
          </a:p>
        </p:txBody>
      </p:sp>
      <p:pic>
        <p:nvPicPr>
          <p:cNvPr id="839" name="Google Shape;839;p42"/>
          <p:cNvPicPr preferRelativeResize="0"/>
          <p:nvPr/>
        </p:nvPicPr>
        <p:blipFill>
          <a:blip r:embed="rId3">
            <a:alphaModFix/>
          </a:blip>
          <a:stretch>
            <a:fillRect/>
          </a:stretch>
        </p:blipFill>
        <p:spPr>
          <a:xfrm>
            <a:off x="0" y="2571750"/>
            <a:ext cx="9143998" cy="287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8"/>
                                        </p:tgtEl>
                                        <p:attrNameLst>
                                          <p:attrName>style.visibility</p:attrName>
                                        </p:attrNameLst>
                                      </p:cBhvr>
                                      <p:to>
                                        <p:strVal val="visible"/>
                                      </p:to>
                                    </p:set>
                                    <p:anim calcmode="lin" valueType="num">
                                      <p:cBhvr additive="base">
                                        <p:cTn dur="1000"/>
                                        <p:tgtEl>
                                          <p:spTgt spid="8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9"/>
                                        </p:tgtEl>
                                        <p:attrNameLst>
                                          <p:attrName>style.visibility</p:attrName>
                                        </p:attrNameLst>
                                      </p:cBhvr>
                                      <p:to>
                                        <p:strVal val="visible"/>
                                      </p:to>
                                    </p:set>
                                    <p:anim calcmode="lin" valueType="num">
                                      <p:cBhvr additive="base">
                                        <p:cTn dur="1000"/>
                                        <p:tgtEl>
                                          <p:spTgt spid="8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96"/>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Mergesort</a:t>
            </a:r>
            <a:endParaRPr/>
          </a:p>
        </p:txBody>
      </p:sp>
      <p:sp>
        <p:nvSpPr>
          <p:cNvPr id="1237" name="Google Shape;1237;p96"/>
          <p:cNvSpPr txBox="1"/>
          <p:nvPr>
            <p:ph idx="1" type="body"/>
          </p:nvPr>
        </p:nvSpPr>
        <p:spPr>
          <a:xfrm>
            <a:off x="1303800" y="57652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Sorting Algorithm</a:t>
            </a:r>
            <a:endParaRPr sz="2000"/>
          </a:p>
          <a:p>
            <a:pPr indent="-355600" lvl="0" marL="457200" rtl="0" algn="l">
              <a:spcBef>
                <a:spcPts val="0"/>
              </a:spcBef>
              <a:spcAft>
                <a:spcPts val="0"/>
              </a:spcAft>
              <a:buSzPts val="2000"/>
              <a:buChar char="●"/>
            </a:pPr>
            <a:r>
              <a:rPr lang="en" sz="2000"/>
              <a:t>“Divide and Conquer” Algorithm</a:t>
            </a:r>
            <a:endParaRPr sz="2000"/>
          </a:p>
          <a:p>
            <a:pPr indent="-355600" lvl="0" marL="457200" rtl="0" algn="l">
              <a:spcBef>
                <a:spcPts val="0"/>
              </a:spcBef>
              <a:spcAft>
                <a:spcPts val="0"/>
              </a:spcAft>
              <a:buSzPts val="2000"/>
              <a:buChar char="●"/>
            </a:pPr>
            <a:r>
              <a:rPr lang="en" sz="2000"/>
              <a:t>Great for sorting large data sets</a:t>
            </a:r>
            <a:endParaRPr sz="2000"/>
          </a:p>
          <a:p>
            <a:pPr indent="-355600" lvl="0" marL="457200" rtl="0" algn="l">
              <a:spcBef>
                <a:spcPts val="0"/>
              </a:spcBef>
              <a:spcAft>
                <a:spcPts val="0"/>
              </a:spcAft>
              <a:buSzPts val="2000"/>
              <a:buChar char="●"/>
            </a:pPr>
            <a:r>
              <a:rPr lang="en" sz="2000"/>
              <a:t>Almost always implemented via recursion</a:t>
            </a:r>
            <a:endParaRPr sz="2000"/>
          </a:p>
          <a:p>
            <a:pPr indent="-355600" lvl="0" marL="457200" rtl="0" algn="l">
              <a:spcBef>
                <a:spcPts val="0"/>
              </a:spcBef>
              <a:spcAft>
                <a:spcPts val="0"/>
              </a:spcAft>
              <a:buSzPts val="2000"/>
              <a:buChar char="●"/>
            </a:pPr>
            <a:r>
              <a:rPr lang="en" sz="2000"/>
              <a:t>O(n log n)</a:t>
            </a:r>
            <a:endParaRPr sz="2000"/>
          </a:p>
        </p:txBody>
      </p:sp>
      <p:pic>
        <p:nvPicPr>
          <p:cNvPr id="1238" name="Google Shape;1238;p96"/>
          <p:cNvPicPr preferRelativeResize="0"/>
          <p:nvPr/>
        </p:nvPicPr>
        <p:blipFill>
          <a:blip r:embed="rId3">
            <a:alphaModFix/>
          </a:blip>
          <a:stretch>
            <a:fillRect/>
          </a:stretch>
        </p:blipFill>
        <p:spPr>
          <a:xfrm>
            <a:off x="3532725" y="2243550"/>
            <a:ext cx="3765275" cy="2695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7"/>
                                        </p:tgtEl>
                                        <p:attrNameLst>
                                          <p:attrName>style.visibility</p:attrName>
                                        </p:attrNameLst>
                                      </p:cBhvr>
                                      <p:to>
                                        <p:strVal val="visible"/>
                                      </p:to>
                                    </p:set>
                                    <p:anim calcmode="lin" valueType="num">
                                      <p:cBhvr additive="base">
                                        <p:cTn dur="1000"/>
                                        <p:tgtEl>
                                          <p:spTgt spid="12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8"/>
                                        </p:tgtEl>
                                        <p:attrNameLst>
                                          <p:attrName>style.visibility</p:attrName>
                                        </p:attrNameLst>
                                      </p:cBhvr>
                                      <p:to>
                                        <p:strVal val="visible"/>
                                      </p:to>
                                    </p:set>
                                    <p:anim calcmode="lin" valueType="num">
                                      <p:cBhvr additive="base">
                                        <p:cTn dur="1000"/>
                                        <p:tgtEl>
                                          <p:spTgt spid="12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97"/>
          <p:cNvSpPr txBox="1"/>
          <p:nvPr>
            <p:ph type="title"/>
          </p:nvPr>
        </p:nvSpPr>
        <p:spPr>
          <a:xfrm>
            <a:off x="1303800" y="0"/>
            <a:ext cx="7030500" cy="86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Mergesort steps in a nutshell</a:t>
            </a:r>
            <a:endParaRPr/>
          </a:p>
        </p:txBody>
      </p:sp>
      <p:sp>
        <p:nvSpPr>
          <p:cNvPr id="1244" name="Google Shape;1244;p97"/>
          <p:cNvSpPr txBox="1"/>
          <p:nvPr>
            <p:ph idx="1" type="body"/>
          </p:nvPr>
        </p:nvSpPr>
        <p:spPr>
          <a:xfrm>
            <a:off x="1303800" y="514350"/>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1) </a:t>
            </a:r>
            <a:r>
              <a:rPr i="1" lang="en" sz="2000"/>
              <a:t>Slice</a:t>
            </a:r>
            <a:r>
              <a:rPr lang="en" sz="2000"/>
              <a:t>: Cut all elements in the list into individual arrays</a:t>
            </a:r>
            <a:endParaRPr sz="2000"/>
          </a:p>
          <a:p>
            <a:pPr indent="-355600" lvl="0" marL="457200" rtl="0" algn="l">
              <a:spcBef>
                <a:spcPts val="0"/>
              </a:spcBef>
              <a:spcAft>
                <a:spcPts val="0"/>
              </a:spcAft>
              <a:buSzPts val="2000"/>
              <a:buChar char="●"/>
            </a:pPr>
            <a:r>
              <a:rPr lang="en" sz="2000"/>
              <a:t>2) </a:t>
            </a:r>
            <a:r>
              <a:rPr i="1" lang="en" sz="2000"/>
              <a:t>Sort</a:t>
            </a:r>
            <a:r>
              <a:rPr lang="en" sz="2000"/>
              <a:t>: Organize the elements by value</a:t>
            </a:r>
            <a:endParaRPr sz="2000"/>
          </a:p>
          <a:p>
            <a:pPr indent="-355600" lvl="0" marL="457200" rtl="0" algn="l">
              <a:spcBef>
                <a:spcPts val="0"/>
              </a:spcBef>
              <a:spcAft>
                <a:spcPts val="0"/>
              </a:spcAft>
              <a:buSzPts val="2000"/>
              <a:buChar char="●"/>
            </a:pPr>
            <a:r>
              <a:rPr lang="en" sz="2000"/>
              <a:t>3) </a:t>
            </a:r>
            <a:r>
              <a:rPr i="1" lang="en" sz="2000"/>
              <a:t>Merge</a:t>
            </a:r>
            <a:r>
              <a:rPr lang="en" sz="2000"/>
              <a:t>: Put it all together again</a:t>
            </a:r>
            <a:endParaRPr sz="2000"/>
          </a:p>
          <a:p>
            <a:pPr indent="-355600" lvl="0" marL="457200" rtl="0" algn="l">
              <a:spcBef>
                <a:spcPts val="0"/>
              </a:spcBef>
              <a:spcAft>
                <a:spcPts val="0"/>
              </a:spcAft>
              <a:buSzPts val="2000"/>
              <a:buChar char="●"/>
            </a:pPr>
            <a:r>
              <a:rPr lang="en" sz="2000"/>
              <a:t>4) </a:t>
            </a:r>
            <a:r>
              <a:rPr i="1" lang="en" sz="2000"/>
              <a:t>Repeat</a:t>
            </a:r>
            <a:r>
              <a:rPr lang="en" sz="2000"/>
              <a:t>: Repeat until break case is reached (in recursion)</a:t>
            </a:r>
            <a:endParaRPr sz="2000"/>
          </a:p>
        </p:txBody>
      </p:sp>
      <p:pic>
        <p:nvPicPr>
          <p:cNvPr descr="Merge Sort is an efficient sorting algorithm with O(nlogn) running time. In this video I show you a quick example and how to implement this algotrithm in Python step by step.&#10;&#10;This video is part of the basic algorithms in Python playlist. The goal is to get an understanding of basic computer science algorithms and their implementation in Python.&#10;&#10;For more coding videos subscribe to my youtube channel." id="1245" name="Google Shape;1245;p97" title="Merge Sort In Python Explained (With Example And Code)">
            <a:hlinkClick r:id="rId3"/>
          </p:cNvPr>
          <p:cNvPicPr preferRelativeResize="0"/>
          <p:nvPr/>
        </p:nvPicPr>
        <p:blipFill>
          <a:blip r:embed="rId4">
            <a:alphaModFix/>
          </a:blip>
          <a:stretch>
            <a:fillRect/>
          </a:stretch>
        </p:blipFill>
        <p:spPr>
          <a:xfrm>
            <a:off x="2467250" y="2397325"/>
            <a:ext cx="4518400" cy="254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4"/>
                                        </p:tgtEl>
                                        <p:attrNameLst>
                                          <p:attrName>style.visibility</p:attrName>
                                        </p:attrNameLst>
                                      </p:cBhvr>
                                      <p:to>
                                        <p:strVal val="visible"/>
                                      </p:to>
                                    </p:set>
                                    <p:anim calcmode="lin" valueType="num">
                                      <p:cBhvr additive="base">
                                        <p:cTn dur="1000"/>
                                        <p:tgtEl>
                                          <p:spTgt spid="12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1000"/>
                                        <p:tgtEl>
                                          <p:spTgt spid="1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98"/>
          <p:cNvSpPr txBox="1"/>
          <p:nvPr>
            <p:ph type="title"/>
          </p:nvPr>
        </p:nvSpPr>
        <p:spPr>
          <a:xfrm>
            <a:off x="1303800" y="1026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#7: </a:t>
            </a:r>
            <a:endParaRPr/>
          </a:p>
          <a:p>
            <a:pPr indent="0" lvl="0" marL="0" rtl="0" algn="l">
              <a:spcBef>
                <a:spcPts val="0"/>
              </a:spcBef>
              <a:spcAft>
                <a:spcPts val="0"/>
              </a:spcAft>
              <a:buNone/>
            </a:pPr>
            <a:r>
              <a:rPr lang="en"/>
              <a:t>The 5 Errors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251" name="Google Shape;1251;p98"/>
          <p:cNvPicPr preferRelativeResize="0"/>
          <p:nvPr/>
        </p:nvPicPr>
        <p:blipFill rotWithShape="1">
          <a:blip r:embed="rId3">
            <a:alphaModFix/>
          </a:blip>
          <a:srcRect b="14550" l="0" r="68857" t="15293"/>
          <a:stretch/>
        </p:blipFill>
        <p:spPr>
          <a:xfrm>
            <a:off x="7501600" y="115875"/>
            <a:ext cx="1481676" cy="820450"/>
          </a:xfrm>
          <a:prstGeom prst="rect">
            <a:avLst/>
          </a:prstGeom>
          <a:noFill/>
          <a:ln>
            <a:noFill/>
          </a:ln>
        </p:spPr>
      </p:pic>
      <p:sp>
        <p:nvSpPr>
          <p:cNvPr id="1252" name="Google Shape;1252;p98"/>
          <p:cNvSpPr txBox="1"/>
          <p:nvPr/>
        </p:nvSpPr>
        <p:spPr>
          <a:xfrm>
            <a:off x="1076875" y="1282438"/>
            <a:ext cx="7613700" cy="15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2000"/>
              </a:spcAft>
              <a:buNone/>
            </a:pPr>
            <a:r>
              <a:rPr lang="en" sz="2000"/>
              <a:t>You are given a .py file that tries to attempt Mergesort. However, 5 logical errors exist that prevent the code from compiling. You must identify the 5 logical errors and fix them. Further clarification exists in the code.</a:t>
            </a:r>
            <a:endParaRPr sz="2000"/>
          </a:p>
        </p:txBody>
      </p:sp>
      <p:sp>
        <p:nvSpPr>
          <p:cNvPr id="1253" name="Google Shape;1253;p98"/>
          <p:cNvSpPr txBox="1"/>
          <p:nvPr/>
        </p:nvSpPr>
        <p:spPr>
          <a:xfrm>
            <a:off x="1012200" y="3017538"/>
            <a:ext cx="7613700" cy="15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2000"/>
              </a:spcAft>
              <a:buNone/>
            </a:pPr>
            <a:r>
              <a:rPr lang="en" sz="2000"/>
              <a:t>This problem can only be attempted by pulling the “easyBOILERPLATE.py” file from the week5 folder on the Weekcode GitHub (which is easily accessible from our Discord server)</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2"/>
                                        </p:tgtEl>
                                        <p:attrNameLst>
                                          <p:attrName>style.visibility</p:attrName>
                                        </p:attrNameLst>
                                      </p:cBhvr>
                                      <p:to>
                                        <p:strVal val="visible"/>
                                      </p:to>
                                    </p:set>
                                    <p:anim calcmode="lin" valueType="num">
                                      <p:cBhvr additive="base">
                                        <p:cTn dur="1000"/>
                                        <p:tgtEl>
                                          <p:spTgt spid="12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gtEl>
                                        <p:attrNameLst>
                                          <p:attrName>style.visibility</p:attrName>
                                        </p:attrNameLst>
                                      </p:cBhvr>
                                      <p:to>
                                        <p:strVal val="visible"/>
                                      </p:to>
                                    </p:set>
                                    <p:anim calcmode="lin" valueType="num">
                                      <p:cBhvr additive="base">
                                        <p:cTn dur="1000"/>
                                        <p:tgtEl>
                                          <p:spTgt spid="12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99"/>
          <p:cNvSpPr txBox="1"/>
          <p:nvPr>
            <p:ph type="title"/>
          </p:nvPr>
        </p:nvSpPr>
        <p:spPr>
          <a:xfrm>
            <a:off x="1303800" y="1026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#8: </a:t>
            </a:r>
            <a:endParaRPr/>
          </a:p>
          <a:p>
            <a:pPr indent="0" lvl="0" marL="0" rtl="0" algn="l">
              <a:spcBef>
                <a:spcPts val="0"/>
              </a:spcBef>
              <a:spcAft>
                <a:spcPts val="0"/>
              </a:spcAft>
              <a:buNone/>
            </a:pPr>
            <a:r>
              <a:rPr lang="en"/>
              <a:t>The Implementation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259" name="Google Shape;1259;p99"/>
          <p:cNvPicPr preferRelativeResize="0"/>
          <p:nvPr/>
        </p:nvPicPr>
        <p:blipFill rotWithShape="1">
          <a:blip r:embed="rId3">
            <a:alphaModFix/>
          </a:blip>
          <a:srcRect b="7271" l="32033" r="31460" t="7280"/>
          <a:stretch/>
        </p:blipFill>
        <p:spPr>
          <a:xfrm>
            <a:off x="7407175" y="0"/>
            <a:ext cx="1736825" cy="999300"/>
          </a:xfrm>
          <a:prstGeom prst="rect">
            <a:avLst/>
          </a:prstGeom>
          <a:noFill/>
          <a:ln>
            <a:noFill/>
          </a:ln>
        </p:spPr>
      </p:pic>
      <p:sp>
        <p:nvSpPr>
          <p:cNvPr id="1260" name="Google Shape;1260;p99"/>
          <p:cNvSpPr txBox="1"/>
          <p:nvPr/>
        </p:nvSpPr>
        <p:spPr>
          <a:xfrm>
            <a:off x="1303800" y="1101950"/>
            <a:ext cx="7030500" cy="15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rgbClr val="262626"/>
                </a:solidFill>
              </a:rPr>
              <a:t>Given an array of integers </a:t>
            </a:r>
            <a:r>
              <a:rPr b="1" lang="en" sz="2000">
                <a:solidFill>
                  <a:srgbClr val="38761D"/>
                </a:solidFill>
                <a:latin typeface="Roboto Mono"/>
                <a:ea typeface="Roboto Mono"/>
                <a:cs typeface="Roboto Mono"/>
                <a:sym typeface="Roboto Mono"/>
              </a:rPr>
              <a:t>nums</a:t>
            </a:r>
            <a:r>
              <a:rPr lang="en" sz="2000">
                <a:solidFill>
                  <a:srgbClr val="262626"/>
                </a:solidFill>
              </a:rPr>
              <a:t>, sort the array in ascending order and return it. You must solve the problem </a:t>
            </a:r>
            <a:r>
              <a:rPr b="1" lang="en" sz="2000">
                <a:solidFill>
                  <a:srgbClr val="262626"/>
                </a:solidFill>
              </a:rPr>
              <a:t>without using any built-in</a:t>
            </a:r>
            <a:r>
              <a:rPr lang="en" sz="2000">
                <a:solidFill>
                  <a:srgbClr val="262626"/>
                </a:solidFill>
              </a:rPr>
              <a:t> functions in </a:t>
            </a:r>
            <a:r>
              <a:rPr b="1" lang="en" sz="2000">
                <a:solidFill>
                  <a:srgbClr val="38761D"/>
                </a:solidFill>
                <a:latin typeface="Roboto Mono"/>
                <a:ea typeface="Roboto Mono"/>
                <a:cs typeface="Roboto Mono"/>
                <a:sym typeface="Roboto Mono"/>
              </a:rPr>
              <a:t>O(nlog(n))</a:t>
            </a:r>
            <a:r>
              <a:rPr lang="en" sz="2000">
                <a:solidFill>
                  <a:srgbClr val="262626"/>
                </a:solidFill>
              </a:rPr>
              <a:t> time complexity and with the smallest space complexity possible.</a:t>
            </a:r>
            <a:endParaRPr sz="2000">
              <a:solidFill>
                <a:srgbClr val="262626"/>
              </a:solidFill>
            </a:endParaRPr>
          </a:p>
        </p:txBody>
      </p:sp>
      <p:sp>
        <p:nvSpPr>
          <p:cNvPr id="1261" name="Google Shape;1261;p99"/>
          <p:cNvSpPr txBox="1"/>
          <p:nvPr/>
        </p:nvSpPr>
        <p:spPr>
          <a:xfrm>
            <a:off x="234450" y="3187900"/>
            <a:ext cx="8675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nums = [5,2,3,1]</a:t>
            </a:r>
            <a:endParaRPr sz="2000"/>
          </a:p>
          <a:p>
            <a:pPr indent="0" lvl="0" marL="0" rtl="0" algn="l">
              <a:spcBef>
                <a:spcPts val="0"/>
              </a:spcBef>
              <a:spcAft>
                <a:spcPts val="0"/>
              </a:spcAft>
              <a:buNone/>
            </a:pPr>
            <a:r>
              <a:rPr b="1" lang="en" sz="2000"/>
              <a:t>Output:</a:t>
            </a:r>
            <a:r>
              <a:rPr lang="en" sz="2000"/>
              <a:t> [1,2,3,5]</a:t>
            </a:r>
            <a:endParaRPr sz="2000"/>
          </a:p>
          <a:p>
            <a:pPr indent="0" lvl="0" marL="0" rtl="0" algn="l">
              <a:spcBef>
                <a:spcPts val="0"/>
              </a:spcBef>
              <a:spcAft>
                <a:spcPts val="0"/>
              </a:spcAft>
              <a:buNone/>
            </a:pPr>
            <a:r>
              <a:rPr b="1" lang="en" sz="2000"/>
              <a:t>Explanation:</a:t>
            </a:r>
            <a:r>
              <a:rPr lang="en" sz="2000"/>
              <a:t> After sorting the array, the positions of some numbers are not changed (for example, 2 and 3), while the positions of other numbers are changed (for example, 1 and 5).</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60"/>
                                        </p:tgtEl>
                                        <p:attrNameLst>
                                          <p:attrName>style.visibility</p:attrName>
                                        </p:attrNameLst>
                                      </p:cBhvr>
                                      <p:to>
                                        <p:strVal val="visible"/>
                                      </p:to>
                                    </p:set>
                                    <p:anim calcmode="lin" valueType="num">
                                      <p:cBhvr additive="base">
                                        <p:cTn dur="1000"/>
                                        <p:tgtEl>
                                          <p:spTgt spid="12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61"/>
                                        </p:tgtEl>
                                        <p:attrNameLst>
                                          <p:attrName>style.visibility</p:attrName>
                                        </p:attrNameLst>
                                      </p:cBhvr>
                                      <p:to>
                                        <p:strVal val="visible"/>
                                      </p:to>
                                    </p:set>
                                    <p:anim calcmode="lin" valueType="num">
                                      <p:cBhvr additive="base">
                                        <p:cTn dur="1000"/>
                                        <p:tgtEl>
                                          <p:spTgt spid="12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00"/>
          <p:cNvSpPr txBox="1"/>
          <p:nvPr>
            <p:ph type="title"/>
          </p:nvPr>
        </p:nvSpPr>
        <p:spPr>
          <a:xfrm>
            <a:off x="1303800" y="1026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#9: </a:t>
            </a:r>
            <a:endParaRPr/>
          </a:p>
          <a:p>
            <a:pPr indent="0" lvl="0" marL="0" rtl="0" algn="l">
              <a:spcBef>
                <a:spcPts val="0"/>
              </a:spcBef>
              <a:spcAft>
                <a:spcPts val="0"/>
              </a:spcAft>
              <a:buNone/>
            </a:pPr>
            <a:r>
              <a:rPr lang="en"/>
              <a:t>The Reverse Pairs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267" name="Google Shape;1267;p100"/>
          <p:cNvPicPr preferRelativeResize="0"/>
          <p:nvPr/>
        </p:nvPicPr>
        <p:blipFill rotWithShape="1">
          <a:blip r:embed="rId3">
            <a:alphaModFix/>
          </a:blip>
          <a:srcRect b="7280" l="67505" r="-1477" t="7271"/>
          <a:stretch/>
        </p:blipFill>
        <p:spPr>
          <a:xfrm>
            <a:off x="7527700" y="0"/>
            <a:ext cx="1616299" cy="999300"/>
          </a:xfrm>
          <a:prstGeom prst="rect">
            <a:avLst/>
          </a:prstGeom>
          <a:noFill/>
          <a:ln>
            <a:noFill/>
          </a:ln>
        </p:spPr>
      </p:pic>
      <p:sp>
        <p:nvSpPr>
          <p:cNvPr id="1268" name="Google Shape;1268;p100"/>
          <p:cNvSpPr txBox="1"/>
          <p:nvPr/>
        </p:nvSpPr>
        <p:spPr>
          <a:xfrm>
            <a:off x="1303800" y="999300"/>
            <a:ext cx="7407300" cy="272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262626"/>
                </a:solidFill>
              </a:rPr>
              <a:t>Given an integer array </a:t>
            </a:r>
            <a:r>
              <a:rPr lang="en" sz="2000">
                <a:solidFill>
                  <a:srgbClr val="38761D"/>
                </a:solidFill>
                <a:latin typeface="Roboto Mono Medium"/>
                <a:ea typeface="Roboto Mono Medium"/>
                <a:cs typeface="Roboto Mono Medium"/>
                <a:sym typeface="Roboto Mono Medium"/>
              </a:rPr>
              <a:t>nums</a:t>
            </a:r>
            <a:r>
              <a:rPr lang="en" sz="2000">
                <a:solidFill>
                  <a:srgbClr val="262626"/>
                </a:solidFill>
              </a:rPr>
              <a:t>, return </a:t>
            </a:r>
            <a:r>
              <a:rPr i="1" lang="en" sz="2000">
                <a:solidFill>
                  <a:srgbClr val="262626"/>
                </a:solidFill>
              </a:rPr>
              <a:t>the number of </a:t>
            </a:r>
            <a:r>
              <a:rPr b="1" i="1" lang="en" sz="2000">
                <a:solidFill>
                  <a:srgbClr val="262626"/>
                </a:solidFill>
              </a:rPr>
              <a:t>reverse pairs</a:t>
            </a:r>
            <a:r>
              <a:rPr i="1" lang="en" sz="2000">
                <a:solidFill>
                  <a:srgbClr val="262626"/>
                </a:solidFill>
              </a:rPr>
              <a:t> in the array</a:t>
            </a:r>
            <a:r>
              <a:rPr lang="en" sz="2000">
                <a:solidFill>
                  <a:srgbClr val="262626"/>
                </a:solidFill>
              </a:rPr>
              <a:t>.</a:t>
            </a:r>
            <a:endParaRPr sz="2000">
              <a:solidFill>
                <a:srgbClr val="262626"/>
              </a:solidFill>
            </a:endParaRPr>
          </a:p>
          <a:p>
            <a:pPr indent="0" lvl="0" marL="0" rtl="0" algn="l">
              <a:lnSpc>
                <a:spcPct val="115000"/>
              </a:lnSpc>
              <a:spcBef>
                <a:spcPts val="1200"/>
              </a:spcBef>
              <a:spcAft>
                <a:spcPts val="0"/>
              </a:spcAft>
              <a:buNone/>
            </a:pPr>
            <a:r>
              <a:rPr lang="en" sz="2000">
                <a:solidFill>
                  <a:srgbClr val="262626"/>
                </a:solidFill>
              </a:rPr>
              <a:t>A </a:t>
            </a:r>
            <a:r>
              <a:rPr b="1" lang="en" sz="2000">
                <a:solidFill>
                  <a:srgbClr val="262626"/>
                </a:solidFill>
              </a:rPr>
              <a:t>reverse pair</a:t>
            </a:r>
            <a:r>
              <a:rPr lang="en" sz="2000">
                <a:solidFill>
                  <a:srgbClr val="262626"/>
                </a:solidFill>
              </a:rPr>
              <a:t> is a pair (i, j) where:</a:t>
            </a:r>
            <a:endParaRPr sz="2000">
              <a:solidFill>
                <a:srgbClr val="262626"/>
              </a:solidFill>
            </a:endParaRPr>
          </a:p>
          <a:p>
            <a:pPr indent="-355600" lvl="0" marL="457200" rtl="0" algn="l">
              <a:lnSpc>
                <a:spcPct val="115000"/>
              </a:lnSpc>
              <a:spcBef>
                <a:spcPts val="1200"/>
              </a:spcBef>
              <a:spcAft>
                <a:spcPts val="0"/>
              </a:spcAft>
              <a:buClr>
                <a:srgbClr val="262626"/>
              </a:buClr>
              <a:buSzPts val="2000"/>
              <a:buChar char="●"/>
            </a:pPr>
            <a:r>
              <a:rPr lang="en" sz="2000">
                <a:solidFill>
                  <a:srgbClr val="262626"/>
                </a:solidFill>
              </a:rPr>
              <a:t>0 &lt;= i &lt; j &lt; nums.length</a:t>
            </a:r>
            <a:endParaRPr sz="2000">
              <a:solidFill>
                <a:srgbClr val="262626"/>
              </a:solidFill>
            </a:endParaRPr>
          </a:p>
          <a:p>
            <a:pPr indent="-355600" lvl="0" marL="457200" rtl="0" algn="l">
              <a:lnSpc>
                <a:spcPct val="115000"/>
              </a:lnSpc>
              <a:spcBef>
                <a:spcPts val="0"/>
              </a:spcBef>
              <a:spcAft>
                <a:spcPts val="0"/>
              </a:spcAft>
              <a:buClr>
                <a:srgbClr val="262626"/>
              </a:buClr>
              <a:buSzPts val="2000"/>
              <a:buChar char="●"/>
            </a:pPr>
            <a:r>
              <a:rPr lang="en" sz="2000">
                <a:solidFill>
                  <a:srgbClr val="262626"/>
                </a:solidFill>
              </a:rPr>
              <a:t>nums[i] &gt; 2 * nums[j]</a:t>
            </a:r>
            <a:endParaRPr sz="2000">
              <a:solidFill>
                <a:srgbClr val="262626"/>
              </a:solidFill>
            </a:endParaRPr>
          </a:p>
          <a:p>
            <a:pPr indent="0" lvl="0" marL="0" rtl="0" algn="l">
              <a:lnSpc>
                <a:spcPct val="115000"/>
              </a:lnSpc>
              <a:spcBef>
                <a:spcPts val="1200"/>
              </a:spcBef>
              <a:spcAft>
                <a:spcPts val="1200"/>
              </a:spcAft>
              <a:buNone/>
            </a:pPr>
            <a:r>
              <a:t/>
            </a:r>
            <a:endParaRPr sz="2000">
              <a:solidFill>
                <a:srgbClr val="262626"/>
              </a:solidFill>
            </a:endParaRPr>
          </a:p>
        </p:txBody>
      </p:sp>
      <p:sp>
        <p:nvSpPr>
          <p:cNvPr id="1269" name="Google Shape;1269;p100"/>
          <p:cNvSpPr txBox="1"/>
          <p:nvPr/>
        </p:nvSpPr>
        <p:spPr>
          <a:xfrm>
            <a:off x="0" y="3573600"/>
            <a:ext cx="5585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Input:</a:t>
            </a:r>
            <a:r>
              <a:rPr lang="en" sz="1800"/>
              <a:t> nums = [1,3,2,3,1]</a:t>
            </a:r>
            <a:endParaRPr sz="1800"/>
          </a:p>
          <a:p>
            <a:pPr indent="0" lvl="0" marL="0" rtl="0" algn="l">
              <a:spcBef>
                <a:spcPts val="0"/>
              </a:spcBef>
              <a:spcAft>
                <a:spcPts val="0"/>
              </a:spcAft>
              <a:buNone/>
            </a:pPr>
            <a:r>
              <a:rPr b="1" lang="en" sz="1800"/>
              <a:t>Output:</a:t>
            </a:r>
            <a:r>
              <a:rPr lang="en" sz="1800"/>
              <a:t> 2</a:t>
            </a:r>
            <a:endParaRPr sz="1800"/>
          </a:p>
          <a:p>
            <a:pPr indent="0" lvl="0" marL="0" rtl="0" algn="l">
              <a:spcBef>
                <a:spcPts val="0"/>
              </a:spcBef>
              <a:spcAft>
                <a:spcPts val="0"/>
              </a:spcAft>
              <a:buNone/>
            </a:pPr>
            <a:r>
              <a:rPr b="1" lang="en" sz="1800"/>
              <a:t>Explanation:</a:t>
            </a:r>
            <a:r>
              <a:rPr lang="en" sz="1800"/>
              <a:t> The reverse pairs are:</a:t>
            </a:r>
            <a:endParaRPr sz="1800"/>
          </a:p>
          <a:p>
            <a:pPr indent="0" lvl="0" marL="0" rtl="0" algn="l">
              <a:spcBef>
                <a:spcPts val="0"/>
              </a:spcBef>
              <a:spcAft>
                <a:spcPts val="0"/>
              </a:spcAft>
              <a:buNone/>
            </a:pPr>
            <a:r>
              <a:rPr lang="en" sz="1800"/>
              <a:t>(1, 4) --&gt; nums[1] = 3, nums[4] = 1, 3 &gt; 2 * 1</a:t>
            </a:r>
            <a:endParaRPr sz="1800"/>
          </a:p>
          <a:p>
            <a:pPr indent="0" lvl="0" marL="0" rtl="0" algn="l">
              <a:spcBef>
                <a:spcPts val="0"/>
              </a:spcBef>
              <a:spcAft>
                <a:spcPts val="0"/>
              </a:spcAft>
              <a:buNone/>
            </a:pPr>
            <a:r>
              <a:rPr lang="en" sz="1800"/>
              <a:t>(3, 4) --&gt; nums[3] = 3, nums[4] = 1, 3 &gt; 2 * 1</a:t>
            </a:r>
            <a:endParaRPr sz="1800"/>
          </a:p>
        </p:txBody>
      </p:sp>
      <p:sp>
        <p:nvSpPr>
          <p:cNvPr id="1270" name="Google Shape;1270;p100"/>
          <p:cNvSpPr txBox="1"/>
          <p:nvPr/>
        </p:nvSpPr>
        <p:spPr>
          <a:xfrm>
            <a:off x="4741800" y="3481200"/>
            <a:ext cx="4402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Input:</a:t>
            </a:r>
            <a:r>
              <a:rPr lang="en" sz="1600"/>
              <a:t> nums = [2,4,3,5,1]</a:t>
            </a:r>
            <a:endParaRPr sz="1600"/>
          </a:p>
          <a:p>
            <a:pPr indent="0" lvl="0" marL="0" rtl="0" algn="l">
              <a:spcBef>
                <a:spcPts val="0"/>
              </a:spcBef>
              <a:spcAft>
                <a:spcPts val="0"/>
              </a:spcAft>
              <a:buNone/>
            </a:pPr>
            <a:r>
              <a:rPr b="1" lang="en" sz="1600"/>
              <a:t>Output:</a:t>
            </a:r>
            <a:r>
              <a:rPr lang="en" sz="1600"/>
              <a:t> 3</a:t>
            </a:r>
            <a:endParaRPr sz="1600"/>
          </a:p>
          <a:p>
            <a:pPr indent="0" lvl="0" marL="0" rtl="0" algn="l">
              <a:spcBef>
                <a:spcPts val="0"/>
              </a:spcBef>
              <a:spcAft>
                <a:spcPts val="0"/>
              </a:spcAft>
              <a:buNone/>
            </a:pPr>
            <a:r>
              <a:rPr b="1" lang="en" sz="1600"/>
              <a:t>Explanation:</a:t>
            </a:r>
            <a:r>
              <a:rPr lang="en" sz="1600"/>
              <a:t> The reverse pairs are:</a:t>
            </a:r>
            <a:endParaRPr sz="1600"/>
          </a:p>
          <a:p>
            <a:pPr indent="0" lvl="0" marL="0" rtl="0" algn="l">
              <a:spcBef>
                <a:spcPts val="0"/>
              </a:spcBef>
              <a:spcAft>
                <a:spcPts val="0"/>
              </a:spcAft>
              <a:buNone/>
            </a:pPr>
            <a:r>
              <a:rPr lang="en" sz="1600"/>
              <a:t>(1, 4) --&gt; nums[1] = 4, nums[4] = 1, 4 &gt; 2 * 1</a:t>
            </a:r>
            <a:endParaRPr sz="1600"/>
          </a:p>
          <a:p>
            <a:pPr indent="0" lvl="0" marL="0" rtl="0" algn="l">
              <a:spcBef>
                <a:spcPts val="0"/>
              </a:spcBef>
              <a:spcAft>
                <a:spcPts val="0"/>
              </a:spcAft>
              <a:buNone/>
            </a:pPr>
            <a:r>
              <a:rPr lang="en" sz="1600"/>
              <a:t>(2, 4) --&gt; nums[2] = 3, nums[4] = 1, 3 &gt; 2 * 1</a:t>
            </a:r>
            <a:endParaRPr sz="1600"/>
          </a:p>
          <a:p>
            <a:pPr indent="0" lvl="0" marL="0" rtl="0" algn="l">
              <a:spcBef>
                <a:spcPts val="0"/>
              </a:spcBef>
              <a:spcAft>
                <a:spcPts val="0"/>
              </a:spcAft>
              <a:buNone/>
            </a:pPr>
            <a:r>
              <a:rPr lang="en" sz="1600"/>
              <a:t>(3, 4) --&gt; nums[3] = 5, nums[4] = 1, 5 &gt; 2 * 1</a:t>
            </a:r>
            <a:endParaRPr sz="1600">
              <a:solidFill>
                <a:srgbClr val="26262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68"/>
                                        </p:tgtEl>
                                        <p:attrNameLst>
                                          <p:attrName>style.visibility</p:attrName>
                                        </p:attrNameLst>
                                      </p:cBhvr>
                                      <p:to>
                                        <p:strVal val="visible"/>
                                      </p:to>
                                    </p:set>
                                    <p:anim calcmode="lin" valueType="num">
                                      <p:cBhvr additive="base">
                                        <p:cTn dur="1000"/>
                                        <p:tgtEl>
                                          <p:spTgt spid="12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9"/>
                                        </p:tgtEl>
                                        <p:attrNameLst>
                                          <p:attrName>style.visibility</p:attrName>
                                        </p:attrNameLst>
                                      </p:cBhvr>
                                      <p:to>
                                        <p:strVal val="visible"/>
                                      </p:to>
                                    </p:set>
                                    <p:anim calcmode="lin" valueType="num">
                                      <p:cBhvr additive="base">
                                        <p:cTn dur="1"/>
                                        <p:tgtEl>
                                          <p:spTgt spid="12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0"/>
                                        </p:tgtEl>
                                        <p:attrNameLst>
                                          <p:attrName>style.visibility</p:attrName>
                                        </p:attrNameLst>
                                      </p:cBhvr>
                                      <p:to>
                                        <p:strVal val="visible"/>
                                      </p:to>
                                    </p:set>
                                    <p:anim calcmode="lin" valueType="num">
                                      <p:cBhvr additive="base">
                                        <p:cTn dur="1000"/>
                                        <p:tgtEl>
                                          <p:spTgt spid="12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0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Looking Ahead</a:t>
            </a:r>
            <a:endParaRPr/>
          </a:p>
        </p:txBody>
      </p:sp>
      <p:sp>
        <p:nvSpPr>
          <p:cNvPr id="1276" name="Google Shape;1276;p101"/>
          <p:cNvSpPr txBox="1"/>
          <p:nvPr>
            <p:ph idx="1" type="body"/>
          </p:nvPr>
        </p:nvSpPr>
        <p:spPr>
          <a:xfrm>
            <a:off x="1303800" y="120562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 More Challenges next week!</a:t>
            </a:r>
            <a:endParaRPr sz="2000"/>
          </a:p>
          <a:p>
            <a:pPr indent="-355600" lvl="0" marL="457200" rtl="0" algn="l">
              <a:spcBef>
                <a:spcPts val="0"/>
              </a:spcBef>
              <a:spcAft>
                <a:spcPts val="0"/>
              </a:spcAft>
              <a:buSzPts val="2000"/>
              <a:buChar char="●"/>
            </a:pPr>
            <a:r>
              <a:rPr lang="en" sz="2000"/>
              <a:t>Make sure you get boilerplate/example code from the GitHub!</a:t>
            </a:r>
            <a:endParaRPr sz="2000"/>
          </a:p>
          <a:p>
            <a:pPr indent="0" lvl="0" marL="457200" rtl="0" algn="l">
              <a:spcBef>
                <a:spcPts val="1200"/>
              </a:spcBef>
              <a:spcAft>
                <a:spcPts val="1200"/>
              </a:spcAft>
              <a:buNone/>
            </a:pPr>
            <a:r>
              <a:t/>
            </a:r>
            <a:endParaRPr sz="2000"/>
          </a:p>
        </p:txBody>
      </p:sp>
      <p:pic>
        <p:nvPicPr>
          <p:cNvPr id="1277" name="Google Shape;1277;p101"/>
          <p:cNvPicPr preferRelativeResize="0"/>
          <p:nvPr/>
        </p:nvPicPr>
        <p:blipFill>
          <a:blip r:embed="rId3">
            <a:alphaModFix/>
          </a:blip>
          <a:stretch>
            <a:fillRect/>
          </a:stretch>
        </p:blipFill>
        <p:spPr>
          <a:xfrm>
            <a:off x="1303800" y="2375750"/>
            <a:ext cx="6905300" cy="260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6"/>
                                        </p:tgtEl>
                                        <p:attrNameLst>
                                          <p:attrName>style.visibility</p:attrName>
                                        </p:attrNameLst>
                                      </p:cBhvr>
                                      <p:to>
                                        <p:strVal val="visible"/>
                                      </p:to>
                                    </p:set>
                                    <p:anim calcmode="lin" valueType="num">
                                      <p:cBhvr additive="base">
                                        <p:cTn dur="1"/>
                                        <p:tgtEl>
                                          <p:spTgt spid="12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02"/>
          <p:cNvSpPr txBox="1"/>
          <p:nvPr>
            <p:ph type="ctrTitle"/>
          </p:nvPr>
        </p:nvSpPr>
        <p:spPr>
          <a:xfrm>
            <a:off x="824000" y="1613825"/>
            <a:ext cx="51036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p:txBody>
      </p:sp>
      <p:sp>
        <p:nvSpPr>
          <p:cNvPr id="1283" name="Google Shape;1283;p102"/>
          <p:cNvSpPr txBox="1"/>
          <p:nvPr>
            <p:ph idx="1" type="subTitle"/>
          </p:nvPr>
        </p:nvSpPr>
        <p:spPr>
          <a:xfrm>
            <a:off x="824000" y="3596300"/>
            <a:ext cx="4255500" cy="93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Week 6: The Baseball Problem and The Ticket Problem</a:t>
            </a:r>
            <a:endParaRPr sz="2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03"/>
          <p:cNvSpPr txBox="1"/>
          <p:nvPr>
            <p:ph type="title"/>
          </p:nvPr>
        </p:nvSpPr>
        <p:spPr>
          <a:xfrm>
            <a:off x="1303800" y="1833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week’s DSA concepts:</a:t>
            </a:r>
            <a:endParaRPr/>
          </a:p>
        </p:txBody>
      </p:sp>
      <p:sp>
        <p:nvSpPr>
          <p:cNvPr id="1289" name="Google Shape;1289;p103"/>
          <p:cNvSpPr txBox="1"/>
          <p:nvPr/>
        </p:nvSpPr>
        <p:spPr>
          <a:xfrm>
            <a:off x="1303800" y="669500"/>
            <a:ext cx="7030500" cy="7542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3100">
                <a:solidFill>
                  <a:srgbClr val="424242"/>
                </a:solidFill>
                <a:latin typeface="Nunito"/>
                <a:ea typeface="Nunito"/>
                <a:cs typeface="Nunito"/>
                <a:sym typeface="Nunito"/>
              </a:rPr>
              <a:t>Stacks &amp; Queues</a:t>
            </a:r>
            <a:endParaRPr sz="3100">
              <a:solidFill>
                <a:srgbClr val="424242"/>
              </a:solidFill>
              <a:latin typeface="Nunito"/>
              <a:ea typeface="Nunito"/>
              <a:cs typeface="Nunito"/>
              <a:sym typeface="Nunito"/>
            </a:endParaRPr>
          </a:p>
        </p:txBody>
      </p:sp>
      <p:pic>
        <p:nvPicPr>
          <p:cNvPr id="1290" name="Google Shape;1290;p103"/>
          <p:cNvPicPr preferRelativeResize="0"/>
          <p:nvPr/>
        </p:nvPicPr>
        <p:blipFill>
          <a:blip r:embed="rId3">
            <a:alphaModFix/>
          </a:blip>
          <a:stretch>
            <a:fillRect/>
          </a:stretch>
        </p:blipFill>
        <p:spPr>
          <a:xfrm>
            <a:off x="310800" y="1609775"/>
            <a:ext cx="8552350" cy="343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89"/>
                                        </p:tgtEl>
                                        <p:attrNameLst>
                                          <p:attrName>style.visibility</p:attrName>
                                        </p:attrNameLst>
                                      </p:cBhvr>
                                      <p:to>
                                        <p:strVal val="visible"/>
                                      </p:to>
                                    </p:set>
                                    <p:anim calcmode="lin" valueType="num">
                                      <p:cBhvr additive="base">
                                        <p:cTn dur="1000"/>
                                        <p:tgtEl>
                                          <p:spTgt spid="12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90"/>
                                        </p:tgtEl>
                                        <p:attrNameLst>
                                          <p:attrName>style.visibility</p:attrName>
                                        </p:attrNameLst>
                                      </p:cBhvr>
                                      <p:to>
                                        <p:strVal val="visible"/>
                                      </p:to>
                                    </p:set>
                                    <p:anim calcmode="lin" valueType="num">
                                      <p:cBhvr additive="base">
                                        <p:cTn dur="1000"/>
                                        <p:tgtEl>
                                          <p:spTgt spid="12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04"/>
          <p:cNvSpPr txBox="1"/>
          <p:nvPr>
            <p:ph type="title"/>
          </p:nvPr>
        </p:nvSpPr>
        <p:spPr>
          <a:xfrm>
            <a:off x="1303800" y="743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Stacks Explained</a:t>
            </a:r>
            <a:endParaRPr/>
          </a:p>
        </p:txBody>
      </p:sp>
      <p:sp>
        <p:nvSpPr>
          <p:cNvPr id="1296" name="Google Shape;1296;p104"/>
          <p:cNvSpPr txBox="1"/>
          <p:nvPr>
            <p:ph idx="1" type="body"/>
          </p:nvPr>
        </p:nvSpPr>
        <p:spPr>
          <a:xfrm>
            <a:off x="1303800" y="630025"/>
            <a:ext cx="7030500" cy="51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Last In First Out (LIFO)</a:t>
            </a:r>
            <a:endParaRPr sz="2000"/>
          </a:p>
        </p:txBody>
      </p:sp>
      <p:sp>
        <p:nvSpPr>
          <p:cNvPr id="1297" name="Google Shape;1297;p104"/>
          <p:cNvSpPr txBox="1"/>
          <p:nvPr>
            <p:ph idx="1" type="body"/>
          </p:nvPr>
        </p:nvSpPr>
        <p:spPr>
          <a:xfrm>
            <a:off x="1303800" y="1073600"/>
            <a:ext cx="7030500" cy="51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Like stacking lunch trays</a:t>
            </a:r>
            <a:endParaRPr sz="2000"/>
          </a:p>
        </p:txBody>
      </p:sp>
      <p:sp>
        <p:nvSpPr>
          <p:cNvPr id="1298" name="Google Shape;1298;p104"/>
          <p:cNvSpPr txBox="1"/>
          <p:nvPr>
            <p:ph idx="1" type="body"/>
          </p:nvPr>
        </p:nvSpPr>
        <p:spPr>
          <a:xfrm>
            <a:off x="1303800" y="1487175"/>
            <a:ext cx="7030500" cy="51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Relies upon .push() and .pop()</a:t>
            </a:r>
            <a:endParaRPr sz="2000"/>
          </a:p>
        </p:txBody>
      </p:sp>
      <p:pic>
        <p:nvPicPr>
          <p:cNvPr id="1299" name="Google Shape;1299;p104"/>
          <p:cNvPicPr preferRelativeResize="0"/>
          <p:nvPr/>
        </p:nvPicPr>
        <p:blipFill rotWithShape="1">
          <a:blip r:embed="rId3">
            <a:alphaModFix/>
          </a:blip>
          <a:srcRect b="19419" l="25058" r="19552" t="0"/>
          <a:stretch/>
        </p:blipFill>
        <p:spPr>
          <a:xfrm>
            <a:off x="3079475" y="1893975"/>
            <a:ext cx="3173949" cy="3188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6"/>
                                        </p:tgtEl>
                                        <p:attrNameLst>
                                          <p:attrName>style.visibility</p:attrName>
                                        </p:attrNameLst>
                                      </p:cBhvr>
                                      <p:to>
                                        <p:strVal val="visible"/>
                                      </p:to>
                                    </p:set>
                                    <p:anim calcmode="lin" valueType="num">
                                      <p:cBhvr additive="base">
                                        <p:cTn dur="1000"/>
                                        <p:tgtEl>
                                          <p:spTgt spid="12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7"/>
                                        </p:tgtEl>
                                        <p:attrNameLst>
                                          <p:attrName>style.visibility</p:attrName>
                                        </p:attrNameLst>
                                      </p:cBhvr>
                                      <p:to>
                                        <p:strVal val="visible"/>
                                      </p:to>
                                    </p:set>
                                    <p:anim calcmode="lin" valueType="num">
                                      <p:cBhvr additive="base">
                                        <p:cTn dur="1000"/>
                                        <p:tgtEl>
                                          <p:spTgt spid="12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8"/>
                                        </p:tgtEl>
                                        <p:attrNameLst>
                                          <p:attrName>style.visibility</p:attrName>
                                        </p:attrNameLst>
                                      </p:cBhvr>
                                      <p:to>
                                        <p:strVal val="visible"/>
                                      </p:to>
                                    </p:set>
                                    <p:anim calcmode="lin" valueType="num">
                                      <p:cBhvr additive="base">
                                        <p:cTn dur="1000"/>
                                        <p:tgtEl>
                                          <p:spTgt spid="12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9"/>
                                        </p:tgtEl>
                                        <p:attrNameLst>
                                          <p:attrName>style.visibility</p:attrName>
                                        </p:attrNameLst>
                                      </p:cBhvr>
                                      <p:to>
                                        <p:strVal val="visible"/>
                                      </p:to>
                                    </p:set>
                                    <p:anim calcmode="lin" valueType="num">
                                      <p:cBhvr additive="base">
                                        <p:cTn dur="1000"/>
                                        <p:tgtEl>
                                          <p:spTgt spid="12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05"/>
          <p:cNvSpPr txBox="1"/>
          <p:nvPr>
            <p:ph type="title"/>
          </p:nvPr>
        </p:nvSpPr>
        <p:spPr>
          <a:xfrm>
            <a:off x="1303800" y="173500"/>
            <a:ext cx="7030500" cy="72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Queues Explained:</a:t>
            </a:r>
            <a:endParaRPr/>
          </a:p>
        </p:txBody>
      </p:sp>
      <p:sp>
        <p:nvSpPr>
          <p:cNvPr id="1305" name="Google Shape;1305;p105"/>
          <p:cNvSpPr txBox="1"/>
          <p:nvPr>
            <p:ph idx="1" type="body"/>
          </p:nvPr>
        </p:nvSpPr>
        <p:spPr>
          <a:xfrm>
            <a:off x="1303800" y="77467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First In First Out (FIFO)</a:t>
            </a:r>
            <a:endParaRPr sz="2000"/>
          </a:p>
        </p:txBody>
      </p:sp>
      <p:sp>
        <p:nvSpPr>
          <p:cNvPr id="1306" name="Google Shape;1306;p105"/>
          <p:cNvSpPr txBox="1"/>
          <p:nvPr>
            <p:ph idx="1" type="body"/>
          </p:nvPr>
        </p:nvSpPr>
        <p:spPr>
          <a:xfrm>
            <a:off x="1303800" y="1193050"/>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Like standing in line</a:t>
            </a:r>
            <a:endParaRPr sz="2000"/>
          </a:p>
        </p:txBody>
      </p:sp>
      <p:sp>
        <p:nvSpPr>
          <p:cNvPr id="1307" name="Google Shape;1307;p105"/>
          <p:cNvSpPr txBox="1"/>
          <p:nvPr>
            <p:ph idx="1" type="body"/>
          </p:nvPr>
        </p:nvSpPr>
        <p:spPr>
          <a:xfrm>
            <a:off x="1303800" y="158882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Relies upon .enqueue() and .dequeue()</a:t>
            </a:r>
            <a:endParaRPr sz="2000"/>
          </a:p>
        </p:txBody>
      </p:sp>
      <p:pic>
        <p:nvPicPr>
          <p:cNvPr id="1308" name="Google Shape;1308;p105"/>
          <p:cNvPicPr preferRelativeResize="0"/>
          <p:nvPr/>
        </p:nvPicPr>
        <p:blipFill rotWithShape="1">
          <a:blip r:embed="rId3">
            <a:alphaModFix/>
          </a:blip>
          <a:srcRect b="18480" l="6783" r="8203" t="0"/>
          <a:stretch/>
        </p:blipFill>
        <p:spPr>
          <a:xfrm>
            <a:off x="2059275" y="2170525"/>
            <a:ext cx="4562550" cy="2859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05"/>
                                        </p:tgtEl>
                                        <p:attrNameLst>
                                          <p:attrName>style.visibility</p:attrName>
                                        </p:attrNameLst>
                                      </p:cBhvr>
                                      <p:to>
                                        <p:strVal val="visible"/>
                                      </p:to>
                                    </p:set>
                                    <p:anim calcmode="lin" valueType="num">
                                      <p:cBhvr additive="base">
                                        <p:cTn dur="1000"/>
                                        <p:tgtEl>
                                          <p:spTgt spid="13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06"/>
                                        </p:tgtEl>
                                        <p:attrNameLst>
                                          <p:attrName>style.visibility</p:attrName>
                                        </p:attrNameLst>
                                      </p:cBhvr>
                                      <p:to>
                                        <p:strVal val="visible"/>
                                      </p:to>
                                    </p:set>
                                    <p:anim calcmode="lin" valueType="num">
                                      <p:cBhvr additive="base">
                                        <p:cTn dur="1000"/>
                                        <p:tgtEl>
                                          <p:spTgt spid="13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07"/>
                                        </p:tgtEl>
                                        <p:attrNameLst>
                                          <p:attrName>style.visibility</p:attrName>
                                        </p:attrNameLst>
                                      </p:cBhvr>
                                      <p:to>
                                        <p:strVal val="visible"/>
                                      </p:to>
                                    </p:set>
                                    <p:anim calcmode="lin" valueType="num">
                                      <p:cBhvr additive="base">
                                        <p:cTn dur="1000"/>
                                        <p:tgtEl>
                                          <p:spTgt spid="13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08"/>
                                        </p:tgtEl>
                                        <p:attrNameLst>
                                          <p:attrName>style.visibility</p:attrName>
                                        </p:attrNameLst>
                                      </p:cBhvr>
                                      <p:to>
                                        <p:strVal val="visible"/>
                                      </p:to>
                                    </p:set>
                                    <p:anim calcmode="lin" valueType="num">
                                      <p:cBhvr additive="base">
                                        <p:cTn dur="1000"/>
                                        <p:tgtEl>
                                          <p:spTgt spid="130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43"/>
          <p:cNvSpPr txBox="1"/>
          <p:nvPr>
            <p:ph type="title"/>
          </p:nvPr>
        </p:nvSpPr>
        <p:spPr>
          <a:xfrm>
            <a:off x="1303800" y="1413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Weekcode Introduction</a:t>
            </a:r>
            <a:endParaRPr/>
          </a:p>
        </p:txBody>
      </p:sp>
      <p:sp>
        <p:nvSpPr>
          <p:cNvPr id="845" name="Google Shape;845;p43"/>
          <p:cNvSpPr txBox="1"/>
          <p:nvPr>
            <p:ph idx="1" type="body"/>
          </p:nvPr>
        </p:nvSpPr>
        <p:spPr>
          <a:xfrm>
            <a:off x="1303800" y="739300"/>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Leetcode problem you have a week to solve</a:t>
            </a:r>
            <a:endParaRPr sz="2000"/>
          </a:p>
          <a:p>
            <a:pPr indent="-355600" lvl="0" marL="457200" rtl="0" algn="l">
              <a:spcBef>
                <a:spcPts val="0"/>
              </a:spcBef>
              <a:spcAft>
                <a:spcPts val="0"/>
              </a:spcAft>
              <a:buSzPts val="2000"/>
              <a:buChar char="●"/>
            </a:pPr>
            <a:r>
              <a:rPr lang="en" sz="2000"/>
              <a:t>3 (or more) DSA concepts will be introduced</a:t>
            </a:r>
            <a:endParaRPr sz="2000"/>
          </a:p>
          <a:p>
            <a:pPr indent="-355600" lvl="0" marL="457200" rtl="0" algn="l">
              <a:spcBef>
                <a:spcPts val="0"/>
              </a:spcBef>
              <a:spcAft>
                <a:spcPts val="0"/>
              </a:spcAft>
              <a:buSzPts val="2000"/>
              <a:buChar char="●"/>
            </a:pPr>
            <a:r>
              <a:rPr lang="en" sz="2000"/>
              <a:t>A Leetcode problem will be introduced</a:t>
            </a:r>
            <a:endParaRPr sz="2000"/>
          </a:p>
          <a:p>
            <a:pPr indent="-355600" lvl="0" marL="457200" rtl="0" algn="l">
              <a:spcBef>
                <a:spcPts val="0"/>
              </a:spcBef>
              <a:spcAft>
                <a:spcPts val="0"/>
              </a:spcAft>
              <a:buSzPts val="2000"/>
              <a:buChar char="●"/>
            </a:pPr>
            <a:r>
              <a:rPr lang="en" sz="2000"/>
              <a:t>Identify the correct DSA, then implement</a:t>
            </a:r>
            <a:endParaRPr sz="2000"/>
          </a:p>
          <a:p>
            <a:pPr indent="-355600" lvl="0" marL="457200" rtl="0" algn="l">
              <a:spcBef>
                <a:spcPts val="0"/>
              </a:spcBef>
              <a:spcAft>
                <a:spcPts val="0"/>
              </a:spcAft>
              <a:buSzPts val="2000"/>
              <a:buChar char="●"/>
            </a:pPr>
            <a:r>
              <a:rPr lang="en" sz="2000"/>
              <a:t>Review answer following week, repeat!</a:t>
            </a:r>
            <a:endParaRPr sz="2000"/>
          </a:p>
        </p:txBody>
      </p:sp>
      <p:pic>
        <p:nvPicPr>
          <p:cNvPr id="846" name="Google Shape;846;p43"/>
          <p:cNvPicPr preferRelativeResize="0"/>
          <p:nvPr/>
        </p:nvPicPr>
        <p:blipFill>
          <a:blip r:embed="rId3">
            <a:alphaModFix/>
          </a:blip>
          <a:stretch>
            <a:fillRect/>
          </a:stretch>
        </p:blipFill>
        <p:spPr>
          <a:xfrm>
            <a:off x="597950" y="2571750"/>
            <a:ext cx="2541600" cy="2541600"/>
          </a:xfrm>
          <a:prstGeom prst="rect">
            <a:avLst/>
          </a:prstGeom>
          <a:noFill/>
          <a:ln>
            <a:noFill/>
          </a:ln>
        </p:spPr>
      </p:pic>
      <p:pic>
        <p:nvPicPr>
          <p:cNvPr id="847" name="Google Shape;847;p43"/>
          <p:cNvPicPr preferRelativeResize="0"/>
          <p:nvPr/>
        </p:nvPicPr>
        <p:blipFill>
          <a:blip r:embed="rId4">
            <a:alphaModFix/>
          </a:blip>
          <a:stretch>
            <a:fillRect/>
          </a:stretch>
        </p:blipFill>
        <p:spPr>
          <a:xfrm>
            <a:off x="3913300" y="3223737"/>
            <a:ext cx="1237625" cy="1237625"/>
          </a:xfrm>
          <a:prstGeom prst="rect">
            <a:avLst/>
          </a:prstGeom>
          <a:noFill/>
          <a:ln>
            <a:noFill/>
          </a:ln>
        </p:spPr>
      </p:pic>
      <p:pic>
        <p:nvPicPr>
          <p:cNvPr id="848" name="Google Shape;848;p43"/>
          <p:cNvPicPr preferRelativeResize="0"/>
          <p:nvPr/>
        </p:nvPicPr>
        <p:blipFill>
          <a:blip r:embed="rId5">
            <a:alphaModFix/>
          </a:blip>
          <a:stretch>
            <a:fillRect/>
          </a:stretch>
        </p:blipFill>
        <p:spPr>
          <a:xfrm>
            <a:off x="5924675" y="2571750"/>
            <a:ext cx="2794225" cy="254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1000"/>
                                        <p:tgtEl>
                                          <p:spTgt spid="8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gtEl>
                                        <p:attrNameLst>
                                          <p:attrName>style.visibility</p:attrName>
                                        </p:attrNameLst>
                                      </p:cBhvr>
                                      <p:to>
                                        <p:strVal val="visible"/>
                                      </p:to>
                                    </p:set>
                                    <p:anim calcmode="lin" valueType="num">
                                      <p:cBhvr additive="base">
                                        <p:cTn dur="1000"/>
                                        <p:tgtEl>
                                          <p:spTgt spid="8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847"/>
                                        </p:tgtEl>
                                        <p:attrNameLst>
                                          <p:attrName>style.visibility</p:attrName>
                                        </p:attrNameLst>
                                      </p:cBhvr>
                                      <p:to>
                                        <p:strVal val="visible"/>
                                      </p:to>
                                    </p:set>
                                    <p:anim calcmode="lin" valueType="num">
                                      <p:cBhvr additive="base">
                                        <p:cTn dur="1000"/>
                                        <p:tgtEl>
                                          <p:spTgt spid="8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848"/>
                                        </p:tgtEl>
                                        <p:attrNameLst>
                                          <p:attrName>style.visibility</p:attrName>
                                        </p:attrNameLst>
                                      </p:cBhvr>
                                      <p:to>
                                        <p:strVal val="visible"/>
                                      </p:to>
                                    </p:set>
                                    <p:anim calcmode="lin" valueType="num">
                                      <p:cBhvr additive="base">
                                        <p:cTn dur="1000"/>
                                        <p:tgtEl>
                                          <p:spTgt spid="8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06"/>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Priority Queues</a:t>
            </a:r>
            <a:endParaRPr/>
          </a:p>
        </p:txBody>
      </p:sp>
      <p:sp>
        <p:nvSpPr>
          <p:cNvPr id="1314" name="Google Shape;1314;p106"/>
          <p:cNvSpPr txBox="1"/>
          <p:nvPr>
            <p:ph idx="1" type="body"/>
          </p:nvPr>
        </p:nvSpPr>
        <p:spPr>
          <a:xfrm>
            <a:off x="1303800" y="757300"/>
            <a:ext cx="7030500" cy="796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Special Queue variant where values are weighted</a:t>
            </a:r>
            <a:endParaRPr sz="2000"/>
          </a:p>
        </p:txBody>
      </p:sp>
      <p:sp>
        <p:nvSpPr>
          <p:cNvPr id="1315" name="Google Shape;1315;p106"/>
          <p:cNvSpPr txBox="1"/>
          <p:nvPr>
            <p:ph idx="1" type="body"/>
          </p:nvPr>
        </p:nvSpPr>
        <p:spPr>
          <a:xfrm>
            <a:off x="1303800" y="1245075"/>
            <a:ext cx="7030500" cy="796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Can be thought of as priority mailing</a:t>
            </a:r>
            <a:endParaRPr sz="2000"/>
          </a:p>
        </p:txBody>
      </p:sp>
      <p:pic>
        <p:nvPicPr>
          <p:cNvPr id="1316" name="Google Shape;1316;p106"/>
          <p:cNvPicPr preferRelativeResize="0"/>
          <p:nvPr/>
        </p:nvPicPr>
        <p:blipFill>
          <a:blip r:embed="rId3">
            <a:alphaModFix/>
          </a:blip>
          <a:stretch>
            <a:fillRect/>
          </a:stretch>
        </p:blipFill>
        <p:spPr>
          <a:xfrm>
            <a:off x="1056750" y="1829050"/>
            <a:ext cx="7030500" cy="296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14"/>
                                        </p:tgtEl>
                                        <p:attrNameLst>
                                          <p:attrName>style.visibility</p:attrName>
                                        </p:attrNameLst>
                                      </p:cBhvr>
                                      <p:to>
                                        <p:strVal val="visible"/>
                                      </p:to>
                                    </p:set>
                                    <p:anim calcmode="lin" valueType="num">
                                      <p:cBhvr additive="base">
                                        <p:cTn dur="1000"/>
                                        <p:tgtEl>
                                          <p:spTgt spid="13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15"/>
                                        </p:tgtEl>
                                        <p:attrNameLst>
                                          <p:attrName>style.visibility</p:attrName>
                                        </p:attrNameLst>
                                      </p:cBhvr>
                                      <p:to>
                                        <p:strVal val="visible"/>
                                      </p:to>
                                    </p:set>
                                    <p:anim calcmode="lin" valueType="num">
                                      <p:cBhvr additive="base">
                                        <p:cTn dur="1000"/>
                                        <p:tgtEl>
                                          <p:spTgt spid="13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16"/>
                                        </p:tgtEl>
                                        <p:attrNameLst>
                                          <p:attrName>style.visibility</p:attrName>
                                        </p:attrNameLst>
                                      </p:cBhvr>
                                      <p:to>
                                        <p:strVal val="visible"/>
                                      </p:to>
                                    </p:set>
                                    <p:anim calcmode="lin" valueType="num">
                                      <p:cBhvr additive="base">
                                        <p:cTn dur="1000"/>
                                        <p:tgtEl>
                                          <p:spTgt spid="13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07"/>
          <p:cNvSpPr txBox="1"/>
          <p:nvPr>
            <p:ph type="title"/>
          </p:nvPr>
        </p:nvSpPr>
        <p:spPr>
          <a:xfrm>
            <a:off x="1303800" y="1026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#10:</a:t>
            </a:r>
            <a:endParaRPr/>
          </a:p>
          <a:p>
            <a:pPr indent="0" lvl="0" marL="0" rtl="0" algn="l">
              <a:spcBef>
                <a:spcPts val="0"/>
              </a:spcBef>
              <a:spcAft>
                <a:spcPts val="0"/>
              </a:spcAft>
              <a:buNone/>
            </a:pPr>
            <a:r>
              <a:rPr lang="en"/>
              <a:t>The Baseball Problem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322" name="Google Shape;1322;p107"/>
          <p:cNvPicPr preferRelativeResize="0"/>
          <p:nvPr/>
        </p:nvPicPr>
        <p:blipFill rotWithShape="1">
          <a:blip r:embed="rId3">
            <a:alphaModFix/>
          </a:blip>
          <a:srcRect b="7271" l="0" r="66027" t="7280"/>
          <a:stretch/>
        </p:blipFill>
        <p:spPr>
          <a:xfrm>
            <a:off x="7527700" y="0"/>
            <a:ext cx="1616299" cy="999300"/>
          </a:xfrm>
          <a:prstGeom prst="rect">
            <a:avLst/>
          </a:prstGeom>
          <a:noFill/>
          <a:ln>
            <a:noFill/>
          </a:ln>
        </p:spPr>
      </p:pic>
      <p:sp>
        <p:nvSpPr>
          <p:cNvPr id="1323" name="Google Shape;1323;p107"/>
          <p:cNvSpPr txBox="1"/>
          <p:nvPr/>
        </p:nvSpPr>
        <p:spPr>
          <a:xfrm>
            <a:off x="1303800" y="1037725"/>
            <a:ext cx="74073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None/>
            </a:pPr>
            <a:r>
              <a:rPr lang="en" sz="1600"/>
              <a:t>You are keeping the scores for a baseball game with strange rules. At the beginning of the game, you start with an empty record. You are given a list of strings </a:t>
            </a:r>
            <a:r>
              <a:rPr b="1" lang="en" sz="1600">
                <a:solidFill>
                  <a:srgbClr val="188038"/>
                </a:solidFill>
                <a:latin typeface="Roboto Mono"/>
                <a:ea typeface="Roboto Mono"/>
                <a:cs typeface="Roboto Mono"/>
                <a:sym typeface="Roboto Mono"/>
              </a:rPr>
              <a:t>operations</a:t>
            </a:r>
            <a:r>
              <a:rPr lang="en" sz="1600"/>
              <a:t>, where </a:t>
            </a:r>
            <a:r>
              <a:rPr b="1" lang="en" sz="1600">
                <a:solidFill>
                  <a:srgbClr val="188038"/>
                </a:solidFill>
                <a:latin typeface="Roboto Mono"/>
                <a:ea typeface="Roboto Mono"/>
                <a:cs typeface="Roboto Mono"/>
                <a:sym typeface="Roboto Mono"/>
              </a:rPr>
              <a:t>operations[i]</a:t>
            </a:r>
            <a:r>
              <a:rPr lang="en" sz="1600"/>
              <a:t> is the </a:t>
            </a:r>
            <a:r>
              <a:rPr b="1" lang="en" sz="1600">
                <a:solidFill>
                  <a:srgbClr val="188038"/>
                </a:solidFill>
                <a:latin typeface="Roboto Mono"/>
                <a:ea typeface="Roboto Mono"/>
                <a:cs typeface="Roboto Mono"/>
                <a:sym typeface="Roboto Mono"/>
              </a:rPr>
              <a:t>i</a:t>
            </a:r>
            <a:r>
              <a:rPr b="1" baseline="30000" lang="en" sz="1600">
                <a:solidFill>
                  <a:srgbClr val="188038"/>
                </a:solidFill>
                <a:latin typeface="Roboto Mono"/>
                <a:ea typeface="Roboto Mono"/>
                <a:cs typeface="Roboto Mono"/>
                <a:sym typeface="Roboto Mono"/>
              </a:rPr>
              <a:t>th</a:t>
            </a:r>
            <a:r>
              <a:rPr lang="en" sz="1600"/>
              <a:t> operation you must apply to the record and is one of the following:</a:t>
            </a:r>
            <a:endParaRPr sz="1600"/>
          </a:p>
        </p:txBody>
      </p:sp>
      <p:sp>
        <p:nvSpPr>
          <p:cNvPr id="1324" name="Google Shape;1324;p107"/>
          <p:cNvSpPr txBox="1"/>
          <p:nvPr/>
        </p:nvSpPr>
        <p:spPr>
          <a:xfrm>
            <a:off x="1161875" y="2356850"/>
            <a:ext cx="7549200" cy="25527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600"/>
              </a:spcBef>
              <a:spcAft>
                <a:spcPts val="0"/>
              </a:spcAft>
              <a:buSzPts val="1700"/>
              <a:buChar char="●"/>
            </a:pPr>
            <a:r>
              <a:rPr lang="en" sz="1700"/>
              <a:t>An integer </a:t>
            </a:r>
            <a:r>
              <a:rPr lang="en" sz="1700">
                <a:solidFill>
                  <a:srgbClr val="188038"/>
                </a:solidFill>
                <a:latin typeface="Roboto Mono"/>
                <a:ea typeface="Roboto Mono"/>
                <a:cs typeface="Roboto Mono"/>
                <a:sym typeface="Roboto Mono"/>
              </a:rPr>
              <a:t>x</a:t>
            </a:r>
            <a:r>
              <a:rPr lang="en" sz="1700"/>
              <a:t> :	</a:t>
            </a:r>
            <a:endParaRPr sz="1700"/>
          </a:p>
          <a:p>
            <a:pPr indent="-336550" lvl="1" marL="914400" rtl="0" algn="l">
              <a:lnSpc>
                <a:spcPct val="115000"/>
              </a:lnSpc>
              <a:spcBef>
                <a:spcPts val="0"/>
              </a:spcBef>
              <a:spcAft>
                <a:spcPts val="0"/>
              </a:spcAft>
              <a:buSzPts val="1700"/>
              <a:buChar char="○"/>
            </a:pPr>
            <a:r>
              <a:rPr lang="en" sz="1700"/>
              <a:t>Record a new score of </a:t>
            </a:r>
            <a:r>
              <a:rPr lang="en" sz="1700">
                <a:solidFill>
                  <a:srgbClr val="188038"/>
                </a:solidFill>
                <a:latin typeface="Roboto Mono"/>
                <a:ea typeface="Roboto Mono"/>
                <a:cs typeface="Roboto Mono"/>
                <a:sym typeface="Roboto Mono"/>
              </a:rPr>
              <a:t>x</a:t>
            </a:r>
            <a:r>
              <a:rPr lang="en" sz="1700"/>
              <a:t>.	</a:t>
            </a:r>
            <a:endParaRPr sz="1700"/>
          </a:p>
          <a:p>
            <a:pPr indent="-336550" lvl="0" marL="457200" rtl="0" algn="l">
              <a:lnSpc>
                <a:spcPct val="115000"/>
              </a:lnSpc>
              <a:spcBef>
                <a:spcPts val="0"/>
              </a:spcBef>
              <a:spcAft>
                <a:spcPts val="0"/>
              </a:spcAft>
              <a:buSzPts val="1700"/>
              <a:buChar char="●"/>
            </a:pPr>
            <a:r>
              <a:rPr lang="en" sz="1700">
                <a:solidFill>
                  <a:srgbClr val="188038"/>
                </a:solidFill>
                <a:latin typeface="Roboto Mono"/>
                <a:ea typeface="Roboto Mono"/>
                <a:cs typeface="Roboto Mono"/>
                <a:sym typeface="Roboto Mono"/>
              </a:rPr>
              <a:t>'+'</a:t>
            </a:r>
            <a:r>
              <a:rPr lang="en" sz="1700"/>
              <a:t>:	</a:t>
            </a:r>
            <a:endParaRPr sz="1700"/>
          </a:p>
          <a:p>
            <a:pPr indent="-336550" lvl="1" marL="914400" rtl="0" algn="l">
              <a:lnSpc>
                <a:spcPct val="115000"/>
              </a:lnSpc>
              <a:spcBef>
                <a:spcPts val="0"/>
              </a:spcBef>
              <a:spcAft>
                <a:spcPts val="0"/>
              </a:spcAft>
              <a:buSzPts val="1700"/>
              <a:buChar char="○"/>
            </a:pPr>
            <a:r>
              <a:rPr lang="en" sz="1700"/>
              <a:t>Record a new score that is the sum of the previous two scores.	</a:t>
            </a:r>
            <a:endParaRPr sz="1700"/>
          </a:p>
          <a:p>
            <a:pPr indent="-336550" lvl="0" marL="457200" rtl="0" algn="l">
              <a:lnSpc>
                <a:spcPct val="115000"/>
              </a:lnSpc>
              <a:spcBef>
                <a:spcPts val="0"/>
              </a:spcBef>
              <a:spcAft>
                <a:spcPts val="0"/>
              </a:spcAft>
              <a:buSzPts val="1700"/>
              <a:buChar char="●"/>
            </a:pPr>
            <a:r>
              <a:rPr lang="en" sz="1700">
                <a:solidFill>
                  <a:srgbClr val="188038"/>
                </a:solidFill>
                <a:latin typeface="Roboto Mono"/>
                <a:ea typeface="Roboto Mono"/>
                <a:cs typeface="Roboto Mono"/>
                <a:sym typeface="Roboto Mono"/>
              </a:rPr>
              <a:t>'D'</a:t>
            </a:r>
            <a:r>
              <a:rPr lang="en" sz="1700"/>
              <a:t>:</a:t>
            </a:r>
            <a:endParaRPr sz="1700"/>
          </a:p>
          <a:p>
            <a:pPr indent="-336550" lvl="1" marL="914400" rtl="0" algn="l">
              <a:lnSpc>
                <a:spcPct val="115000"/>
              </a:lnSpc>
              <a:spcBef>
                <a:spcPts val="0"/>
              </a:spcBef>
              <a:spcAft>
                <a:spcPts val="0"/>
              </a:spcAft>
              <a:buSzPts val="1700"/>
              <a:buChar char="○"/>
            </a:pPr>
            <a:r>
              <a:rPr lang="en" sz="1700"/>
              <a:t>Record a new score that is the double of the previous score.</a:t>
            </a:r>
            <a:endParaRPr sz="1700"/>
          </a:p>
          <a:p>
            <a:pPr indent="-336550" lvl="0" marL="457200" rtl="0" algn="l">
              <a:lnSpc>
                <a:spcPct val="115000"/>
              </a:lnSpc>
              <a:spcBef>
                <a:spcPts val="0"/>
              </a:spcBef>
              <a:spcAft>
                <a:spcPts val="0"/>
              </a:spcAft>
              <a:buSzPts val="1700"/>
              <a:buChar char="●"/>
            </a:pPr>
            <a:r>
              <a:rPr lang="en" sz="1700">
                <a:solidFill>
                  <a:srgbClr val="188038"/>
                </a:solidFill>
                <a:latin typeface="Roboto Mono"/>
                <a:ea typeface="Roboto Mono"/>
                <a:cs typeface="Roboto Mono"/>
                <a:sym typeface="Roboto Mono"/>
              </a:rPr>
              <a:t>'C'</a:t>
            </a:r>
            <a:r>
              <a:rPr lang="en" sz="1700"/>
              <a:t>:</a:t>
            </a:r>
            <a:endParaRPr sz="1700"/>
          </a:p>
          <a:p>
            <a:pPr indent="-336550" lvl="1" marL="914400" rtl="0" algn="l">
              <a:lnSpc>
                <a:spcPct val="115000"/>
              </a:lnSpc>
              <a:spcBef>
                <a:spcPts val="0"/>
              </a:spcBef>
              <a:spcAft>
                <a:spcPts val="0"/>
              </a:spcAft>
              <a:buSzPts val="1700"/>
              <a:buChar char="○"/>
            </a:pPr>
            <a:r>
              <a:rPr lang="en" sz="1700"/>
              <a:t>Invalidate the previous score, removing it from the record</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23"/>
                                        </p:tgtEl>
                                        <p:attrNameLst>
                                          <p:attrName>style.visibility</p:attrName>
                                        </p:attrNameLst>
                                      </p:cBhvr>
                                      <p:to>
                                        <p:strVal val="visible"/>
                                      </p:to>
                                    </p:set>
                                    <p:anim calcmode="lin" valueType="num">
                                      <p:cBhvr additive="base">
                                        <p:cTn dur="1000"/>
                                        <p:tgtEl>
                                          <p:spTgt spid="13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24"/>
                                        </p:tgtEl>
                                        <p:attrNameLst>
                                          <p:attrName>style.visibility</p:attrName>
                                        </p:attrNameLst>
                                      </p:cBhvr>
                                      <p:to>
                                        <p:strVal val="visible"/>
                                      </p:to>
                                    </p:set>
                                    <p:anim calcmode="lin" valueType="num">
                                      <p:cBhvr additive="base">
                                        <p:cTn dur="1000"/>
                                        <p:tgtEl>
                                          <p:spTgt spid="13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08"/>
          <p:cNvSpPr txBox="1"/>
          <p:nvPr>
            <p:ph type="title"/>
          </p:nvPr>
        </p:nvSpPr>
        <p:spPr>
          <a:xfrm>
            <a:off x="1303800" y="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#10: </a:t>
            </a:r>
            <a:endParaRPr/>
          </a:p>
          <a:p>
            <a:pPr indent="0" lvl="0" marL="0" rtl="0" algn="l">
              <a:spcBef>
                <a:spcPts val="0"/>
              </a:spcBef>
              <a:spcAft>
                <a:spcPts val="0"/>
              </a:spcAft>
              <a:buNone/>
            </a:pPr>
            <a:r>
              <a:rPr lang="en"/>
              <a:t>The Baseball Problem</a:t>
            </a:r>
            <a:endParaRPr/>
          </a:p>
          <a:p>
            <a:pPr indent="0" lvl="0" marL="0" rtl="0" algn="l">
              <a:spcBef>
                <a:spcPts val="0"/>
              </a:spcBef>
              <a:spcAft>
                <a:spcPts val="0"/>
              </a:spcAft>
              <a:buNone/>
            </a:pPr>
            <a:r>
              <a:rPr lang="en"/>
              <a:t>[EXPLAINED]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330" name="Google Shape;1330;p108"/>
          <p:cNvPicPr preferRelativeResize="0"/>
          <p:nvPr/>
        </p:nvPicPr>
        <p:blipFill rotWithShape="1">
          <a:blip r:embed="rId3">
            <a:alphaModFix/>
          </a:blip>
          <a:srcRect b="7271" l="0" r="66027" t="7280"/>
          <a:stretch/>
        </p:blipFill>
        <p:spPr>
          <a:xfrm>
            <a:off x="7527700" y="0"/>
            <a:ext cx="1616299" cy="999300"/>
          </a:xfrm>
          <a:prstGeom prst="rect">
            <a:avLst/>
          </a:prstGeom>
          <a:noFill/>
          <a:ln>
            <a:noFill/>
          </a:ln>
        </p:spPr>
      </p:pic>
      <p:sp>
        <p:nvSpPr>
          <p:cNvPr id="1331" name="Google Shape;1331;p108"/>
          <p:cNvSpPr txBox="1"/>
          <p:nvPr/>
        </p:nvSpPr>
        <p:spPr>
          <a:xfrm>
            <a:off x="765150" y="1728675"/>
            <a:ext cx="7613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ops = ["5","2","C","D","+"]</a:t>
            </a:r>
            <a:endParaRPr sz="2000"/>
          </a:p>
          <a:p>
            <a:pPr indent="0" lvl="0" marL="0" rtl="0" algn="l">
              <a:spcBef>
                <a:spcPts val="0"/>
              </a:spcBef>
              <a:spcAft>
                <a:spcPts val="0"/>
              </a:spcAft>
              <a:buNone/>
            </a:pPr>
            <a:r>
              <a:rPr b="1" lang="en" sz="2000"/>
              <a:t>Output:</a:t>
            </a:r>
            <a:r>
              <a:rPr lang="en" sz="2000"/>
              <a:t> 30</a:t>
            </a:r>
            <a:endParaRPr sz="2000"/>
          </a:p>
          <a:p>
            <a:pPr indent="0" lvl="0" marL="0" rtl="0" algn="l">
              <a:spcBef>
                <a:spcPts val="0"/>
              </a:spcBef>
              <a:spcAft>
                <a:spcPts val="0"/>
              </a:spcAft>
              <a:buNone/>
            </a:pPr>
            <a:r>
              <a:rPr b="1" lang="en" sz="2000"/>
              <a:t>Explanation:</a:t>
            </a:r>
            <a:endParaRPr sz="2000"/>
          </a:p>
          <a:p>
            <a:pPr indent="0" lvl="0" marL="0" rtl="0" algn="l">
              <a:spcBef>
                <a:spcPts val="0"/>
              </a:spcBef>
              <a:spcAft>
                <a:spcPts val="0"/>
              </a:spcAft>
              <a:buNone/>
            </a:pPr>
            <a:r>
              <a:rPr lang="en" sz="2000"/>
              <a:t>"5" - Add 5 to the record, record is now [5].</a:t>
            </a:r>
            <a:endParaRPr sz="2000"/>
          </a:p>
          <a:p>
            <a:pPr indent="0" lvl="0" marL="0" rtl="0" algn="l">
              <a:spcBef>
                <a:spcPts val="0"/>
              </a:spcBef>
              <a:spcAft>
                <a:spcPts val="0"/>
              </a:spcAft>
              <a:buNone/>
            </a:pPr>
            <a:r>
              <a:rPr lang="en" sz="2000"/>
              <a:t>"2" - Add 2 to the record, record is now [5, 2].</a:t>
            </a:r>
            <a:endParaRPr sz="2000"/>
          </a:p>
          <a:p>
            <a:pPr indent="0" lvl="0" marL="0" rtl="0" algn="l">
              <a:spcBef>
                <a:spcPts val="0"/>
              </a:spcBef>
              <a:spcAft>
                <a:spcPts val="0"/>
              </a:spcAft>
              <a:buNone/>
            </a:pPr>
            <a:r>
              <a:rPr lang="en" sz="2000"/>
              <a:t>"C" - Invalidate and remove the previous score, record is now [5].</a:t>
            </a:r>
            <a:endParaRPr sz="2000"/>
          </a:p>
          <a:p>
            <a:pPr indent="0" lvl="0" marL="0" rtl="0" algn="l">
              <a:spcBef>
                <a:spcPts val="0"/>
              </a:spcBef>
              <a:spcAft>
                <a:spcPts val="0"/>
              </a:spcAft>
              <a:buNone/>
            </a:pPr>
            <a:r>
              <a:rPr lang="en" sz="2000"/>
              <a:t>"D" - Add 2 * 5 = 10 to the record, record is now [5, 10].</a:t>
            </a:r>
            <a:endParaRPr sz="2000"/>
          </a:p>
          <a:p>
            <a:pPr indent="0" lvl="0" marL="0" rtl="0" algn="l">
              <a:spcBef>
                <a:spcPts val="0"/>
              </a:spcBef>
              <a:spcAft>
                <a:spcPts val="0"/>
              </a:spcAft>
              <a:buNone/>
            </a:pPr>
            <a:r>
              <a:rPr lang="en" sz="2000"/>
              <a:t>"+" - Add 5 + 10 = 15 to the record, record is now [5, 10, 15].</a:t>
            </a:r>
            <a:endParaRPr sz="2000"/>
          </a:p>
          <a:p>
            <a:pPr indent="0" lvl="0" marL="0" rtl="0" algn="l">
              <a:spcBef>
                <a:spcPts val="0"/>
              </a:spcBef>
              <a:spcAft>
                <a:spcPts val="0"/>
              </a:spcAft>
              <a:buNone/>
            </a:pPr>
            <a:r>
              <a:rPr lang="en" sz="2000"/>
              <a:t>The total sum is 5 + 10 + 15 = 30.</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1"/>
                                        </p:tgtEl>
                                        <p:attrNameLst>
                                          <p:attrName>style.visibility</p:attrName>
                                        </p:attrNameLst>
                                      </p:cBhvr>
                                      <p:to>
                                        <p:strVal val="visible"/>
                                      </p:to>
                                    </p:set>
                                    <p:anim calcmode="lin" valueType="num">
                                      <p:cBhvr additive="base">
                                        <p:cTn dur="1000"/>
                                        <p:tgtEl>
                                          <p:spTgt spid="13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09"/>
          <p:cNvSpPr txBox="1"/>
          <p:nvPr>
            <p:ph type="title"/>
          </p:nvPr>
        </p:nvSpPr>
        <p:spPr>
          <a:xfrm>
            <a:off x="1303800" y="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#10: </a:t>
            </a:r>
            <a:endParaRPr/>
          </a:p>
          <a:p>
            <a:pPr indent="0" lvl="0" marL="0" rtl="0" algn="l">
              <a:spcBef>
                <a:spcPts val="0"/>
              </a:spcBef>
              <a:spcAft>
                <a:spcPts val="0"/>
              </a:spcAft>
              <a:buNone/>
            </a:pPr>
            <a:r>
              <a:rPr lang="en"/>
              <a:t>The Baseball Problem</a:t>
            </a:r>
            <a:endParaRPr/>
          </a:p>
          <a:p>
            <a:pPr indent="0" lvl="0" marL="0" rtl="0" algn="l">
              <a:spcBef>
                <a:spcPts val="0"/>
              </a:spcBef>
              <a:spcAft>
                <a:spcPts val="0"/>
              </a:spcAft>
              <a:buNone/>
            </a:pPr>
            <a:r>
              <a:rPr lang="en"/>
              <a:t>[EXPLAINED FURTHER]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337" name="Google Shape;1337;p109"/>
          <p:cNvPicPr preferRelativeResize="0"/>
          <p:nvPr/>
        </p:nvPicPr>
        <p:blipFill rotWithShape="1">
          <a:blip r:embed="rId3">
            <a:alphaModFix/>
          </a:blip>
          <a:srcRect b="7271" l="0" r="66027" t="7280"/>
          <a:stretch/>
        </p:blipFill>
        <p:spPr>
          <a:xfrm>
            <a:off x="7527700" y="0"/>
            <a:ext cx="1616299" cy="999300"/>
          </a:xfrm>
          <a:prstGeom prst="rect">
            <a:avLst/>
          </a:prstGeom>
          <a:noFill/>
          <a:ln>
            <a:noFill/>
          </a:ln>
        </p:spPr>
      </p:pic>
      <p:sp>
        <p:nvSpPr>
          <p:cNvPr id="1338" name="Google Shape;1338;p109"/>
          <p:cNvSpPr txBox="1"/>
          <p:nvPr/>
        </p:nvSpPr>
        <p:spPr>
          <a:xfrm>
            <a:off x="382500" y="1275250"/>
            <a:ext cx="83790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ops = ["5","-2","4","C","D","9","+","+"]</a:t>
            </a:r>
            <a:endParaRPr sz="2000"/>
          </a:p>
          <a:p>
            <a:pPr indent="0" lvl="0" marL="0" rtl="0" algn="l">
              <a:spcBef>
                <a:spcPts val="0"/>
              </a:spcBef>
              <a:spcAft>
                <a:spcPts val="0"/>
              </a:spcAft>
              <a:buNone/>
            </a:pPr>
            <a:r>
              <a:rPr b="1" lang="en" sz="2000"/>
              <a:t>Output:</a:t>
            </a:r>
            <a:r>
              <a:rPr lang="en" sz="2000"/>
              <a:t> 27</a:t>
            </a:r>
            <a:endParaRPr sz="2000"/>
          </a:p>
          <a:p>
            <a:pPr indent="0" lvl="0" marL="0" rtl="0" algn="l">
              <a:spcBef>
                <a:spcPts val="0"/>
              </a:spcBef>
              <a:spcAft>
                <a:spcPts val="0"/>
              </a:spcAft>
              <a:buNone/>
            </a:pPr>
            <a:r>
              <a:rPr b="1" lang="en" sz="2000"/>
              <a:t>Explanation:</a:t>
            </a:r>
            <a:endParaRPr sz="2000"/>
          </a:p>
          <a:p>
            <a:pPr indent="0" lvl="0" marL="0" rtl="0" algn="l">
              <a:spcBef>
                <a:spcPts val="0"/>
              </a:spcBef>
              <a:spcAft>
                <a:spcPts val="0"/>
              </a:spcAft>
              <a:buNone/>
            </a:pPr>
            <a:r>
              <a:rPr lang="en" sz="2000"/>
              <a:t>"5" - Add 5 to the record, record is now [5].</a:t>
            </a:r>
            <a:endParaRPr sz="2000"/>
          </a:p>
          <a:p>
            <a:pPr indent="0" lvl="0" marL="0" rtl="0" algn="l">
              <a:spcBef>
                <a:spcPts val="0"/>
              </a:spcBef>
              <a:spcAft>
                <a:spcPts val="0"/>
              </a:spcAft>
              <a:buNone/>
            </a:pPr>
            <a:r>
              <a:rPr lang="en" sz="2000"/>
              <a:t>"-2" - Add -2 to the record, record is now [5, -2].</a:t>
            </a:r>
            <a:endParaRPr sz="2000"/>
          </a:p>
          <a:p>
            <a:pPr indent="0" lvl="0" marL="0" rtl="0" algn="l">
              <a:spcBef>
                <a:spcPts val="0"/>
              </a:spcBef>
              <a:spcAft>
                <a:spcPts val="0"/>
              </a:spcAft>
              <a:buNone/>
            </a:pPr>
            <a:r>
              <a:rPr lang="en" sz="2000"/>
              <a:t>"4" - Add 4 to the record, record is now [5, -2, 4].</a:t>
            </a:r>
            <a:endParaRPr sz="2000"/>
          </a:p>
          <a:p>
            <a:pPr indent="0" lvl="0" marL="0" rtl="0" algn="l">
              <a:spcBef>
                <a:spcPts val="0"/>
              </a:spcBef>
              <a:spcAft>
                <a:spcPts val="0"/>
              </a:spcAft>
              <a:buNone/>
            </a:pPr>
            <a:r>
              <a:rPr lang="en" sz="2000"/>
              <a:t>"C" - Invalidate and remove the previous score, record is now [5, -2].</a:t>
            </a:r>
            <a:endParaRPr sz="2000"/>
          </a:p>
          <a:p>
            <a:pPr indent="0" lvl="0" marL="0" rtl="0" algn="l">
              <a:spcBef>
                <a:spcPts val="0"/>
              </a:spcBef>
              <a:spcAft>
                <a:spcPts val="0"/>
              </a:spcAft>
              <a:buNone/>
            </a:pPr>
            <a:r>
              <a:rPr lang="en" sz="2000"/>
              <a:t>"D" - Add 2 * -2 = -4 to the record, record is now [5, -2, -4].</a:t>
            </a:r>
            <a:endParaRPr sz="2000"/>
          </a:p>
          <a:p>
            <a:pPr indent="0" lvl="0" marL="0" rtl="0" algn="l">
              <a:spcBef>
                <a:spcPts val="0"/>
              </a:spcBef>
              <a:spcAft>
                <a:spcPts val="0"/>
              </a:spcAft>
              <a:buNone/>
            </a:pPr>
            <a:r>
              <a:rPr lang="en" sz="2000"/>
              <a:t>"9" - Add 9 to the record, record is now [5, -2, -4, 9].</a:t>
            </a:r>
            <a:endParaRPr sz="2000"/>
          </a:p>
          <a:p>
            <a:pPr indent="0" lvl="0" marL="0" rtl="0" algn="l">
              <a:spcBef>
                <a:spcPts val="0"/>
              </a:spcBef>
              <a:spcAft>
                <a:spcPts val="0"/>
              </a:spcAft>
              <a:buNone/>
            </a:pPr>
            <a:r>
              <a:rPr lang="en" sz="2000"/>
              <a:t>"+" - Add -4 + 9 = 5 to the record, record is now [5, -2, -4, 9, 5].</a:t>
            </a:r>
            <a:endParaRPr sz="2000"/>
          </a:p>
          <a:p>
            <a:pPr indent="0" lvl="0" marL="0" rtl="0" algn="l">
              <a:spcBef>
                <a:spcPts val="0"/>
              </a:spcBef>
              <a:spcAft>
                <a:spcPts val="0"/>
              </a:spcAft>
              <a:buNone/>
            </a:pPr>
            <a:r>
              <a:rPr lang="en" sz="2000"/>
              <a:t>"+" - Add 9 + 5 = 14 to the record, record is now [5, -2, -4, 9, 5, 14].</a:t>
            </a:r>
            <a:endParaRPr sz="2000"/>
          </a:p>
          <a:p>
            <a:pPr indent="0" lvl="0" marL="0" rtl="0" algn="l">
              <a:spcBef>
                <a:spcPts val="0"/>
              </a:spcBef>
              <a:spcAft>
                <a:spcPts val="0"/>
              </a:spcAft>
              <a:buNone/>
            </a:pPr>
            <a:r>
              <a:rPr lang="en" sz="2000"/>
              <a:t>The total sum is 5 + -2 + -4 + 9 + 5 + 14 = 27.</a:t>
            </a:r>
            <a:endParaRPr sz="2000"/>
          </a:p>
          <a:p>
            <a:pPr indent="0" lvl="0" marL="0" rtl="0" algn="l">
              <a:spcBef>
                <a:spcPts val="0"/>
              </a:spcBef>
              <a:spcAft>
                <a:spcPts val="0"/>
              </a:spcAft>
              <a:buNone/>
            </a:pPr>
            <a:r>
              <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8"/>
                                        </p:tgtEl>
                                        <p:attrNameLst>
                                          <p:attrName>style.visibility</p:attrName>
                                        </p:attrNameLst>
                                      </p:cBhvr>
                                      <p:to>
                                        <p:strVal val="visible"/>
                                      </p:to>
                                    </p:set>
                                    <p:anim calcmode="lin" valueType="num">
                                      <p:cBhvr additive="base">
                                        <p:cTn dur="1000"/>
                                        <p:tgtEl>
                                          <p:spTgt spid="13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10"/>
          <p:cNvSpPr txBox="1"/>
          <p:nvPr>
            <p:ph type="title"/>
          </p:nvPr>
        </p:nvSpPr>
        <p:spPr>
          <a:xfrm>
            <a:off x="1317950" y="1807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#11: </a:t>
            </a:r>
            <a:endParaRPr/>
          </a:p>
          <a:p>
            <a:pPr indent="0" lvl="0" marL="0" rtl="0" algn="l">
              <a:spcBef>
                <a:spcPts val="0"/>
              </a:spcBef>
              <a:spcAft>
                <a:spcPts val="0"/>
              </a:spcAft>
              <a:buNone/>
            </a:pPr>
            <a:r>
              <a:rPr lang="en"/>
              <a:t>The Ticket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344" name="Google Shape;1344;p110"/>
          <p:cNvPicPr preferRelativeResize="0"/>
          <p:nvPr/>
        </p:nvPicPr>
        <p:blipFill rotWithShape="1">
          <a:blip r:embed="rId3">
            <a:alphaModFix/>
          </a:blip>
          <a:srcRect b="7271" l="31239" r="31235" t="7280"/>
          <a:stretch/>
        </p:blipFill>
        <p:spPr>
          <a:xfrm>
            <a:off x="7358650" y="0"/>
            <a:ext cx="1785350" cy="999300"/>
          </a:xfrm>
          <a:prstGeom prst="rect">
            <a:avLst/>
          </a:prstGeom>
          <a:noFill/>
          <a:ln>
            <a:noFill/>
          </a:ln>
        </p:spPr>
      </p:pic>
      <p:sp>
        <p:nvSpPr>
          <p:cNvPr id="1345" name="Google Shape;1345;p110"/>
          <p:cNvSpPr txBox="1"/>
          <p:nvPr/>
        </p:nvSpPr>
        <p:spPr>
          <a:xfrm>
            <a:off x="599850" y="1180050"/>
            <a:ext cx="8289000" cy="392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0"/>
              </a:spcAft>
              <a:buNone/>
            </a:pPr>
            <a:r>
              <a:rPr lang="en" sz="1700"/>
              <a:t>There are </a:t>
            </a:r>
            <a:r>
              <a:rPr lang="en" sz="1700">
                <a:solidFill>
                  <a:srgbClr val="188038"/>
                </a:solidFill>
                <a:latin typeface="Roboto Mono"/>
                <a:ea typeface="Roboto Mono"/>
                <a:cs typeface="Roboto Mono"/>
                <a:sym typeface="Roboto Mono"/>
              </a:rPr>
              <a:t>n</a:t>
            </a:r>
            <a:r>
              <a:rPr lang="en" sz="1700"/>
              <a:t> people in a line queuing to buy tickets, where the </a:t>
            </a:r>
            <a:r>
              <a:rPr lang="en" sz="1700">
                <a:solidFill>
                  <a:srgbClr val="188038"/>
                </a:solidFill>
                <a:latin typeface="Roboto Mono"/>
                <a:ea typeface="Roboto Mono"/>
                <a:cs typeface="Roboto Mono"/>
                <a:sym typeface="Roboto Mono"/>
              </a:rPr>
              <a:t>0</a:t>
            </a:r>
            <a:r>
              <a:rPr baseline="30000" lang="en" sz="1700">
                <a:solidFill>
                  <a:srgbClr val="188038"/>
                </a:solidFill>
                <a:latin typeface="Roboto Mono"/>
                <a:ea typeface="Roboto Mono"/>
                <a:cs typeface="Roboto Mono"/>
                <a:sym typeface="Roboto Mono"/>
              </a:rPr>
              <a:t>th</a:t>
            </a:r>
            <a:r>
              <a:rPr lang="en" sz="1700"/>
              <a:t> person is at the </a:t>
            </a:r>
            <a:r>
              <a:rPr b="1" lang="en" sz="1700"/>
              <a:t>front</a:t>
            </a:r>
            <a:r>
              <a:rPr lang="en" sz="1700"/>
              <a:t> of the line and the </a:t>
            </a:r>
            <a:r>
              <a:rPr lang="en" sz="1700">
                <a:solidFill>
                  <a:srgbClr val="188038"/>
                </a:solidFill>
                <a:latin typeface="Roboto Mono"/>
                <a:ea typeface="Roboto Mono"/>
                <a:cs typeface="Roboto Mono"/>
                <a:sym typeface="Roboto Mono"/>
              </a:rPr>
              <a:t>(n - 1)</a:t>
            </a:r>
            <a:r>
              <a:rPr baseline="30000" lang="en" sz="1700">
                <a:solidFill>
                  <a:srgbClr val="188038"/>
                </a:solidFill>
                <a:latin typeface="Roboto Mono"/>
                <a:ea typeface="Roboto Mono"/>
                <a:cs typeface="Roboto Mono"/>
                <a:sym typeface="Roboto Mono"/>
              </a:rPr>
              <a:t>th</a:t>
            </a:r>
            <a:r>
              <a:rPr lang="en" sz="1700"/>
              <a:t>  person is at the </a:t>
            </a:r>
            <a:r>
              <a:rPr b="1" lang="en" sz="1700"/>
              <a:t>back</a:t>
            </a:r>
            <a:r>
              <a:rPr lang="en" sz="1700"/>
              <a:t> of the line.</a:t>
            </a:r>
            <a:endParaRPr sz="1700"/>
          </a:p>
          <a:p>
            <a:pPr indent="0" lvl="0" marL="0" rtl="0" algn="l">
              <a:lnSpc>
                <a:spcPct val="115000"/>
              </a:lnSpc>
              <a:spcBef>
                <a:spcPts val="2000"/>
              </a:spcBef>
              <a:spcAft>
                <a:spcPts val="0"/>
              </a:spcAft>
              <a:buNone/>
            </a:pPr>
            <a:r>
              <a:rPr lang="en" sz="1700"/>
              <a:t>You are given a </a:t>
            </a:r>
            <a:r>
              <a:rPr b="1" lang="en" sz="1700"/>
              <a:t>0-indexed</a:t>
            </a:r>
            <a:r>
              <a:rPr lang="en" sz="1700"/>
              <a:t> integer array </a:t>
            </a:r>
            <a:r>
              <a:rPr lang="en" sz="1700">
                <a:solidFill>
                  <a:srgbClr val="188038"/>
                </a:solidFill>
                <a:latin typeface="Roboto Mono"/>
                <a:ea typeface="Roboto Mono"/>
                <a:cs typeface="Roboto Mono"/>
                <a:sym typeface="Roboto Mono"/>
              </a:rPr>
              <a:t>tickets</a:t>
            </a:r>
            <a:r>
              <a:rPr lang="en" sz="1700"/>
              <a:t> of length </a:t>
            </a:r>
            <a:r>
              <a:rPr lang="en" sz="1700">
                <a:solidFill>
                  <a:srgbClr val="188038"/>
                </a:solidFill>
                <a:latin typeface="Roboto Mono"/>
                <a:ea typeface="Roboto Mono"/>
                <a:cs typeface="Roboto Mono"/>
                <a:sym typeface="Roboto Mono"/>
              </a:rPr>
              <a:t>n</a:t>
            </a:r>
            <a:r>
              <a:rPr lang="en" sz="1700"/>
              <a:t> where the number of tickets that the </a:t>
            </a:r>
            <a:r>
              <a:rPr lang="en" sz="1700">
                <a:solidFill>
                  <a:srgbClr val="188038"/>
                </a:solidFill>
                <a:latin typeface="Roboto Mono"/>
                <a:ea typeface="Roboto Mono"/>
                <a:cs typeface="Roboto Mono"/>
                <a:sym typeface="Roboto Mono"/>
              </a:rPr>
              <a:t>i</a:t>
            </a:r>
            <a:r>
              <a:rPr baseline="30000" lang="en" sz="1700">
                <a:solidFill>
                  <a:srgbClr val="188038"/>
                </a:solidFill>
                <a:latin typeface="Roboto Mono"/>
                <a:ea typeface="Roboto Mono"/>
                <a:cs typeface="Roboto Mono"/>
                <a:sym typeface="Roboto Mono"/>
              </a:rPr>
              <a:t>th</a:t>
            </a:r>
            <a:r>
              <a:rPr lang="en" sz="1700"/>
              <a:t> person would like to buy is </a:t>
            </a:r>
            <a:r>
              <a:rPr lang="en" sz="1700">
                <a:solidFill>
                  <a:srgbClr val="188038"/>
                </a:solidFill>
                <a:latin typeface="Roboto Mono"/>
                <a:ea typeface="Roboto Mono"/>
                <a:cs typeface="Roboto Mono"/>
                <a:sym typeface="Roboto Mono"/>
              </a:rPr>
              <a:t>tickets[i]</a:t>
            </a:r>
            <a:r>
              <a:rPr lang="en" sz="1700"/>
              <a:t>.</a:t>
            </a:r>
            <a:endParaRPr sz="1700"/>
          </a:p>
          <a:p>
            <a:pPr indent="0" lvl="0" marL="0" rtl="0" algn="l">
              <a:lnSpc>
                <a:spcPct val="115000"/>
              </a:lnSpc>
              <a:spcBef>
                <a:spcPts val="2000"/>
              </a:spcBef>
              <a:spcAft>
                <a:spcPts val="0"/>
              </a:spcAft>
              <a:buNone/>
            </a:pPr>
            <a:r>
              <a:rPr lang="en" sz="1700"/>
              <a:t>Each person takes </a:t>
            </a:r>
            <a:r>
              <a:rPr b="1" lang="en" sz="1700"/>
              <a:t>exactly 1 second</a:t>
            </a:r>
            <a:r>
              <a:rPr lang="en" sz="1700"/>
              <a:t> to buy a ticket. A person can only buy </a:t>
            </a:r>
            <a:r>
              <a:rPr b="1" lang="en" sz="1700"/>
              <a:t>1 ticket at a time</a:t>
            </a:r>
            <a:r>
              <a:rPr lang="en" sz="1700"/>
              <a:t> and has to go back to </a:t>
            </a:r>
            <a:r>
              <a:rPr b="1" lang="en" sz="1700"/>
              <a:t>the end</a:t>
            </a:r>
            <a:r>
              <a:rPr lang="en" sz="1700"/>
              <a:t> of the line (which happens </a:t>
            </a:r>
            <a:r>
              <a:rPr b="1" lang="en" sz="1700"/>
              <a:t>instantaneously</a:t>
            </a:r>
            <a:r>
              <a:rPr lang="en" sz="1700"/>
              <a:t>) in order to buy more tickets. If a person does not have any tickets left to buy, the person will </a:t>
            </a:r>
            <a:r>
              <a:rPr b="1" lang="en" sz="1700"/>
              <a:t>leave </a:t>
            </a:r>
            <a:r>
              <a:rPr lang="en" sz="1700"/>
              <a:t>the line.</a:t>
            </a:r>
            <a:endParaRPr sz="1700"/>
          </a:p>
          <a:p>
            <a:pPr indent="0" lvl="0" marL="0" rtl="0" algn="l">
              <a:lnSpc>
                <a:spcPct val="115000"/>
              </a:lnSpc>
              <a:spcBef>
                <a:spcPts val="2000"/>
              </a:spcBef>
              <a:spcAft>
                <a:spcPts val="2000"/>
              </a:spcAft>
              <a:buNone/>
            </a:pPr>
            <a:r>
              <a:rPr lang="en" sz="1700"/>
              <a:t>Return </a:t>
            </a:r>
            <a:r>
              <a:rPr i="1" lang="en" sz="1700"/>
              <a:t>the </a:t>
            </a:r>
            <a:r>
              <a:rPr b="1" i="1" lang="en" sz="1700"/>
              <a:t>time taken</a:t>
            </a:r>
            <a:r>
              <a:rPr i="1" lang="en" sz="1700"/>
              <a:t> for the person at position </a:t>
            </a:r>
            <a:r>
              <a:rPr lang="en" sz="1700">
                <a:solidFill>
                  <a:srgbClr val="188038"/>
                </a:solidFill>
                <a:latin typeface="Roboto Mono"/>
                <a:ea typeface="Roboto Mono"/>
                <a:cs typeface="Roboto Mono"/>
                <a:sym typeface="Roboto Mono"/>
              </a:rPr>
              <a:t>k</a:t>
            </a:r>
            <a:r>
              <a:rPr i="1" lang="en" sz="1700"/>
              <a:t> </a:t>
            </a:r>
            <a:r>
              <a:rPr b="1" i="1" lang="en" sz="1700"/>
              <a:t>(0-indexed)</a:t>
            </a:r>
            <a:r>
              <a:rPr b="1" lang="en" sz="1700"/>
              <a:t> </a:t>
            </a:r>
            <a:r>
              <a:rPr i="1" lang="en" sz="1700"/>
              <a:t>to finish buying tickets</a:t>
            </a:r>
            <a:r>
              <a:rPr lang="en" sz="1700"/>
              <a:t>.</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5"/>
                                        </p:tgtEl>
                                        <p:attrNameLst>
                                          <p:attrName>style.visibility</p:attrName>
                                        </p:attrNameLst>
                                      </p:cBhvr>
                                      <p:to>
                                        <p:strVal val="visible"/>
                                      </p:to>
                                    </p:set>
                                    <p:anim calcmode="lin" valueType="num">
                                      <p:cBhvr additive="base">
                                        <p:cTn dur="1000"/>
                                        <p:tgtEl>
                                          <p:spTgt spid="13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11"/>
          <p:cNvSpPr txBox="1"/>
          <p:nvPr>
            <p:ph type="title"/>
          </p:nvPr>
        </p:nvSpPr>
        <p:spPr>
          <a:xfrm>
            <a:off x="1317950" y="1807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#11: </a:t>
            </a:r>
            <a:endParaRPr/>
          </a:p>
          <a:p>
            <a:pPr indent="0" lvl="0" marL="0" rtl="0" algn="l">
              <a:spcBef>
                <a:spcPts val="0"/>
              </a:spcBef>
              <a:spcAft>
                <a:spcPts val="0"/>
              </a:spcAft>
              <a:buNone/>
            </a:pPr>
            <a:r>
              <a:rPr lang="en"/>
              <a:t>The Ticket Problem</a:t>
            </a:r>
            <a:endParaRPr/>
          </a:p>
          <a:p>
            <a:pPr indent="0" lvl="0" marL="0" rtl="0" algn="l">
              <a:spcBef>
                <a:spcPts val="0"/>
              </a:spcBef>
              <a:spcAft>
                <a:spcPts val="0"/>
              </a:spcAft>
              <a:buNone/>
            </a:pPr>
            <a:r>
              <a:rPr lang="en"/>
              <a:t>[EXPLAINED]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351" name="Google Shape;1351;p111"/>
          <p:cNvPicPr preferRelativeResize="0"/>
          <p:nvPr/>
        </p:nvPicPr>
        <p:blipFill rotWithShape="1">
          <a:blip r:embed="rId3">
            <a:alphaModFix/>
          </a:blip>
          <a:srcRect b="7271" l="31239" r="31235" t="7280"/>
          <a:stretch/>
        </p:blipFill>
        <p:spPr>
          <a:xfrm>
            <a:off x="7358650" y="0"/>
            <a:ext cx="1785350" cy="999300"/>
          </a:xfrm>
          <a:prstGeom prst="rect">
            <a:avLst/>
          </a:prstGeom>
          <a:noFill/>
          <a:ln>
            <a:noFill/>
          </a:ln>
        </p:spPr>
      </p:pic>
      <p:sp>
        <p:nvSpPr>
          <p:cNvPr id="1352" name="Google Shape;1352;p111"/>
          <p:cNvSpPr txBox="1"/>
          <p:nvPr/>
        </p:nvSpPr>
        <p:spPr>
          <a:xfrm>
            <a:off x="298800" y="1690150"/>
            <a:ext cx="8546400" cy="3299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2000"/>
              </a:spcBef>
              <a:spcAft>
                <a:spcPts val="0"/>
              </a:spcAft>
              <a:buNone/>
            </a:pPr>
            <a:r>
              <a:rPr b="1" lang="en" sz="1700"/>
              <a:t>Input:</a:t>
            </a:r>
            <a:r>
              <a:rPr lang="en" sz="1700"/>
              <a:t> tickets = [2,3,2], k = 2 </a:t>
            </a:r>
            <a:r>
              <a:rPr b="1" lang="en" sz="1700"/>
              <a:t>Output:</a:t>
            </a:r>
            <a:r>
              <a:rPr lang="en" sz="1700"/>
              <a:t> 6</a:t>
            </a:r>
            <a:endParaRPr sz="1700"/>
          </a:p>
          <a:p>
            <a:pPr indent="0" lvl="0" marL="0" rtl="0" algn="l">
              <a:lnSpc>
                <a:spcPct val="100000"/>
              </a:lnSpc>
              <a:spcBef>
                <a:spcPts val="2000"/>
              </a:spcBef>
              <a:spcAft>
                <a:spcPts val="0"/>
              </a:spcAft>
              <a:buNone/>
            </a:pPr>
            <a:r>
              <a:rPr b="1" lang="en" sz="1700"/>
              <a:t>Explanation:</a:t>
            </a:r>
            <a:r>
              <a:rPr lang="en" sz="1700"/>
              <a:t> </a:t>
            </a:r>
            <a:endParaRPr sz="1700"/>
          </a:p>
          <a:p>
            <a:pPr indent="0" lvl="0" marL="0" rtl="0" algn="l">
              <a:lnSpc>
                <a:spcPct val="100000"/>
              </a:lnSpc>
              <a:spcBef>
                <a:spcPts val="2000"/>
              </a:spcBef>
              <a:spcAft>
                <a:spcPts val="0"/>
              </a:spcAft>
              <a:buNone/>
            </a:pPr>
            <a:r>
              <a:rPr lang="en" sz="1700"/>
              <a:t>- In the first pass, everyone in the line buys a ticket and the line becomes [1, 2, 1].</a:t>
            </a:r>
            <a:endParaRPr sz="1700"/>
          </a:p>
          <a:p>
            <a:pPr indent="0" lvl="0" marL="0" rtl="0" algn="l">
              <a:lnSpc>
                <a:spcPct val="100000"/>
              </a:lnSpc>
              <a:spcBef>
                <a:spcPts val="2000"/>
              </a:spcBef>
              <a:spcAft>
                <a:spcPts val="0"/>
              </a:spcAft>
              <a:buNone/>
            </a:pPr>
            <a:r>
              <a:rPr lang="en" sz="1700"/>
              <a:t>- In the second pass, everyone in the line buys a ticket and the line becomes [0, 1, 0].</a:t>
            </a:r>
            <a:endParaRPr sz="1700"/>
          </a:p>
          <a:p>
            <a:pPr indent="0" lvl="0" marL="0" rtl="0" algn="l">
              <a:lnSpc>
                <a:spcPct val="100000"/>
              </a:lnSpc>
              <a:spcBef>
                <a:spcPts val="2000"/>
              </a:spcBef>
              <a:spcAft>
                <a:spcPts val="0"/>
              </a:spcAft>
              <a:buNone/>
            </a:pPr>
            <a:r>
              <a:rPr lang="en" sz="1700"/>
              <a:t>The person at position 2 has successfully bought 2 tickets and it took 3 + 3 = 6 seconds.</a:t>
            </a:r>
            <a:endParaRPr sz="1700"/>
          </a:p>
          <a:p>
            <a:pPr indent="0" lvl="0" marL="0" rtl="0" algn="l">
              <a:lnSpc>
                <a:spcPct val="100000"/>
              </a:lnSpc>
              <a:spcBef>
                <a:spcPts val="2000"/>
              </a:spcBef>
              <a:spcAft>
                <a:spcPts val="200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2"/>
                                        </p:tgtEl>
                                        <p:attrNameLst>
                                          <p:attrName>style.visibility</p:attrName>
                                        </p:attrNameLst>
                                      </p:cBhvr>
                                      <p:to>
                                        <p:strVal val="visible"/>
                                      </p:to>
                                    </p:set>
                                    <p:anim calcmode="lin" valueType="num">
                                      <p:cBhvr additive="base">
                                        <p:cTn dur="1000"/>
                                        <p:tgtEl>
                                          <p:spTgt spid="13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12"/>
          <p:cNvSpPr txBox="1"/>
          <p:nvPr>
            <p:ph type="title"/>
          </p:nvPr>
        </p:nvSpPr>
        <p:spPr>
          <a:xfrm>
            <a:off x="1317950" y="1807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#11: </a:t>
            </a:r>
            <a:endParaRPr/>
          </a:p>
          <a:p>
            <a:pPr indent="0" lvl="0" marL="0" rtl="0" algn="l">
              <a:spcBef>
                <a:spcPts val="0"/>
              </a:spcBef>
              <a:spcAft>
                <a:spcPts val="0"/>
              </a:spcAft>
              <a:buNone/>
            </a:pPr>
            <a:r>
              <a:rPr lang="en"/>
              <a:t>The Ticket Problem</a:t>
            </a:r>
            <a:endParaRPr/>
          </a:p>
          <a:p>
            <a:pPr indent="0" lvl="0" marL="0" rtl="0" algn="l">
              <a:spcBef>
                <a:spcPts val="0"/>
              </a:spcBef>
              <a:spcAft>
                <a:spcPts val="0"/>
              </a:spcAft>
              <a:buNone/>
            </a:pPr>
            <a:r>
              <a:rPr lang="en"/>
              <a:t>[EXPLAINED FURTHER]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358" name="Google Shape;1358;p112"/>
          <p:cNvPicPr preferRelativeResize="0"/>
          <p:nvPr/>
        </p:nvPicPr>
        <p:blipFill rotWithShape="1">
          <a:blip r:embed="rId3">
            <a:alphaModFix/>
          </a:blip>
          <a:srcRect b="7271" l="31239" r="31235" t="7280"/>
          <a:stretch/>
        </p:blipFill>
        <p:spPr>
          <a:xfrm>
            <a:off x="7358650" y="0"/>
            <a:ext cx="1785350" cy="999300"/>
          </a:xfrm>
          <a:prstGeom prst="rect">
            <a:avLst/>
          </a:prstGeom>
          <a:noFill/>
          <a:ln>
            <a:noFill/>
          </a:ln>
        </p:spPr>
      </p:pic>
      <p:sp>
        <p:nvSpPr>
          <p:cNvPr id="1359" name="Google Shape;1359;p112"/>
          <p:cNvSpPr txBox="1"/>
          <p:nvPr/>
        </p:nvSpPr>
        <p:spPr>
          <a:xfrm>
            <a:off x="174750" y="1690150"/>
            <a:ext cx="8969400" cy="3299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2000"/>
              </a:spcBef>
              <a:spcAft>
                <a:spcPts val="0"/>
              </a:spcAft>
              <a:buNone/>
            </a:pPr>
            <a:r>
              <a:rPr b="1" lang="en" sz="1700"/>
              <a:t>Input:</a:t>
            </a:r>
            <a:r>
              <a:rPr lang="en" sz="1700"/>
              <a:t> tickets = [5,1,1,1], k = 0 </a:t>
            </a:r>
            <a:r>
              <a:rPr b="1" lang="en" sz="1700"/>
              <a:t>Output:</a:t>
            </a:r>
            <a:r>
              <a:rPr lang="en" sz="1700"/>
              <a:t> 8</a:t>
            </a:r>
            <a:endParaRPr sz="1700"/>
          </a:p>
          <a:p>
            <a:pPr indent="0" lvl="0" marL="0" rtl="0" algn="l">
              <a:lnSpc>
                <a:spcPct val="100000"/>
              </a:lnSpc>
              <a:spcBef>
                <a:spcPts val="2000"/>
              </a:spcBef>
              <a:spcAft>
                <a:spcPts val="0"/>
              </a:spcAft>
              <a:buNone/>
            </a:pPr>
            <a:r>
              <a:rPr b="1" lang="en" sz="1700"/>
              <a:t>Explanation:</a:t>
            </a:r>
            <a:endParaRPr sz="1700"/>
          </a:p>
          <a:p>
            <a:pPr indent="0" lvl="0" marL="0" rtl="0" algn="l">
              <a:lnSpc>
                <a:spcPct val="100000"/>
              </a:lnSpc>
              <a:spcBef>
                <a:spcPts val="2000"/>
              </a:spcBef>
              <a:spcAft>
                <a:spcPts val="0"/>
              </a:spcAft>
              <a:buNone/>
            </a:pPr>
            <a:r>
              <a:rPr lang="en" sz="1700"/>
              <a:t>- In the first pass, everyone in the line buys a ticket and the line becomes [4, 0, 0, 0].</a:t>
            </a:r>
            <a:endParaRPr sz="1700"/>
          </a:p>
          <a:p>
            <a:pPr indent="0" lvl="0" marL="0" rtl="0" algn="l">
              <a:lnSpc>
                <a:spcPct val="100000"/>
              </a:lnSpc>
              <a:spcBef>
                <a:spcPts val="2000"/>
              </a:spcBef>
              <a:spcAft>
                <a:spcPts val="0"/>
              </a:spcAft>
              <a:buNone/>
            </a:pPr>
            <a:r>
              <a:rPr lang="en" sz="1700"/>
              <a:t>- In the next 4 passes, only the person in position 0 is buying tickets.</a:t>
            </a:r>
            <a:endParaRPr sz="1700"/>
          </a:p>
          <a:p>
            <a:pPr indent="0" lvl="0" marL="0" rtl="0" algn="l">
              <a:spcBef>
                <a:spcPts val="2000"/>
              </a:spcBef>
              <a:spcAft>
                <a:spcPts val="0"/>
              </a:spcAft>
              <a:buNone/>
            </a:pPr>
            <a:r>
              <a:rPr lang="en" sz="1700"/>
              <a:t>The person at position 0 has successfully bought 5 tickets and it took 4 + 1 + 1 + 1 + 1 = 8 seconds.</a:t>
            </a:r>
            <a:endParaRPr sz="1700"/>
          </a:p>
          <a:p>
            <a:pPr indent="0" lvl="0" marL="0" rtl="0" algn="l">
              <a:lnSpc>
                <a:spcPct val="100000"/>
              </a:lnSpc>
              <a:spcBef>
                <a:spcPts val="2000"/>
              </a:spcBef>
              <a:spcAft>
                <a:spcPts val="2000"/>
              </a:spcAft>
              <a:buNone/>
            </a:pPr>
            <a:r>
              <a:t/>
            </a:r>
            <a:endParaRPr b="1"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9"/>
                                        </p:tgtEl>
                                        <p:attrNameLst>
                                          <p:attrName>style.visibility</p:attrName>
                                        </p:attrNameLst>
                                      </p:cBhvr>
                                      <p:to>
                                        <p:strVal val="visible"/>
                                      </p:to>
                                    </p:set>
                                    <p:anim calcmode="lin" valueType="num">
                                      <p:cBhvr additive="base">
                                        <p:cTn dur="1000"/>
                                        <p:tgtEl>
                                          <p:spTgt spid="13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1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Looking Ahead</a:t>
            </a:r>
            <a:endParaRPr/>
          </a:p>
        </p:txBody>
      </p:sp>
      <p:sp>
        <p:nvSpPr>
          <p:cNvPr id="1365" name="Google Shape;1365;p113"/>
          <p:cNvSpPr txBox="1"/>
          <p:nvPr>
            <p:ph idx="1" type="body"/>
          </p:nvPr>
        </p:nvSpPr>
        <p:spPr>
          <a:xfrm>
            <a:off x="1303800" y="120562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 More Challenges next week!</a:t>
            </a:r>
            <a:endParaRPr sz="2000"/>
          </a:p>
          <a:p>
            <a:pPr indent="-355600" lvl="0" marL="457200" rtl="0" algn="l">
              <a:spcBef>
                <a:spcPts val="0"/>
              </a:spcBef>
              <a:spcAft>
                <a:spcPts val="0"/>
              </a:spcAft>
              <a:buSzPts val="2000"/>
              <a:buChar char="●"/>
            </a:pPr>
            <a:r>
              <a:rPr lang="en" sz="2000"/>
              <a:t>Make sure you get boilerplate/example code from the GitHub!</a:t>
            </a:r>
            <a:endParaRPr sz="2000"/>
          </a:p>
          <a:p>
            <a:pPr indent="0" lvl="0" marL="457200" rtl="0" algn="l">
              <a:spcBef>
                <a:spcPts val="1200"/>
              </a:spcBef>
              <a:spcAft>
                <a:spcPts val="1200"/>
              </a:spcAft>
              <a:buNone/>
            </a:pPr>
            <a:r>
              <a:t/>
            </a:r>
            <a:endParaRPr sz="2000"/>
          </a:p>
        </p:txBody>
      </p:sp>
      <p:pic>
        <p:nvPicPr>
          <p:cNvPr id="1366" name="Google Shape;1366;p113"/>
          <p:cNvPicPr preferRelativeResize="0"/>
          <p:nvPr/>
        </p:nvPicPr>
        <p:blipFill>
          <a:blip r:embed="rId3">
            <a:alphaModFix/>
          </a:blip>
          <a:stretch>
            <a:fillRect/>
          </a:stretch>
        </p:blipFill>
        <p:spPr>
          <a:xfrm>
            <a:off x="1303800" y="2375750"/>
            <a:ext cx="6905300" cy="260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65"/>
                                        </p:tgtEl>
                                        <p:attrNameLst>
                                          <p:attrName>style.visibility</p:attrName>
                                        </p:attrNameLst>
                                      </p:cBhvr>
                                      <p:to>
                                        <p:strVal val="visible"/>
                                      </p:to>
                                    </p:set>
                                    <p:anim calcmode="lin" valueType="num">
                                      <p:cBhvr additive="base">
                                        <p:cTn dur="1"/>
                                        <p:tgtEl>
                                          <p:spTgt spid="13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1000"/>
                                        <p:tgtEl>
                                          <p:spTgt spid="1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14"/>
          <p:cNvSpPr txBox="1"/>
          <p:nvPr>
            <p:ph type="ctrTitle"/>
          </p:nvPr>
        </p:nvSpPr>
        <p:spPr>
          <a:xfrm>
            <a:off x="824000" y="1613825"/>
            <a:ext cx="51036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p:txBody>
      </p:sp>
      <p:sp>
        <p:nvSpPr>
          <p:cNvPr id="1372" name="Google Shape;1372;p114"/>
          <p:cNvSpPr txBox="1"/>
          <p:nvPr>
            <p:ph idx="1" type="subTitle"/>
          </p:nvPr>
        </p:nvSpPr>
        <p:spPr>
          <a:xfrm>
            <a:off x="824000" y="3596300"/>
            <a:ext cx="4255500" cy="933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00"/>
              <a:t>Week 7: The Substring Problem, The Twin Duplicates Problem, &amp; The Binary Sum Problem</a:t>
            </a:r>
            <a:endParaRPr sz="2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15"/>
          <p:cNvSpPr txBox="1"/>
          <p:nvPr>
            <p:ph type="title"/>
          </p:nvPr>
        </p:nvSpPr>
        <p:spPr>
          <a:xfrm>
            <a:off x="1303800" y="1833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week’s DSA concept:</a:t>
            </a:r>
            <a:endParaRPr/>
          </a:p>
        </p:txBody>
      </p:sp>
      <p:sp>
        <p:nvSpPr>
          <p:cNvPr id="1378" name="Google Shape;1378;p115"/>
          <p:cNvSpPr txBox="1"/>
          <p:nvPr/>
        </p:nvSpPr>
        <p:spPr>
          <a:xfrm>
            <a:off x="1303800" y="669500"/>
            <a:ext cx="7030500" cy="7542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3100">
                <a:solidFill>
                  <a:srgbClr val="424242"/>
                </a:solidFill>
                <a:latin typeface="Nunito"/>
                <a:ea typeface="Nunito"/>
                <a:cs typeface="Nunito"/>
                <a:sym typeface="Nunito"/>
              </a:rPr>
              <a:t>Sliding Window</a:t>
            </a:r>
            <a:endParaRPr sz="3100">
              <a:solidFill>
                <a:srgbClr val="424242"/>
              </a:solidFill>
              <a:latin typeface="Nunito"/>
              <a:ea typeface="Nunito"/>
              <a:cs typeface="Nunito"/>
              <a:sym typeface="Nunito"/>
            </a:endParaRPr>
          </a:p>
        </p:txBody>
      </p:sp>
      <p:pic>
        <p:nvPicPr>
          <p:cNvPr id="1379" name="Google Shape;1379;p115"/>
          <p:cNvPicPr preferRelativeResize="0"/>
          <p:nvPr/>
        </p:nvPicPr>
        <p:blipFill>
          <a:blip r:embed="rId3">
            <a:alphaModFix/>
          </a:blip>
          <a:stretch>
            <a:fillRect/>
          </a:stretch>
        </p:blipFill>
        <p:spPr>
          <a:xfrm>
            <a:off x="365650" y="1950675"/>
            <a:ext cx="8639401" cy="233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78"/>
                                        </p:tgtEl>
                                        <p:attrNameLst>
                                          <p:attrName>style.visibility</p:attrName>
                                        </p:attrNameLst>
                                      </p:cBhvr>
                                      <p:to>
                                        <p:strVal val="visible"/>
                                      </p:to>
                                    </p:set>
                                    <p:anim calcmode="lin" valueType="num">
                                      <p:cBhvr additive="base">
                                        <p:cTn dur="1000"/>
                                        <p:tgtEl>
                                          <p:spTgt spid="13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79"/>
                                        </p:tgtEl>
                                        <p:attrNameLst>
                                          <p:attrName>style.visibility</p:attrName>
                                        </p:attrNameLst>
                                      </p:cBhvr>
                                      <p:to>
                                        <p:strVal val="visible"/>
                                      </p:to>
                                    </p:set>
                                    <p:anim calcmode="lin" valueType="num">
                                      <p:cBhvr additive="base">
                                        <p:cTn dur="1000"/>
                                        <p:tgtEl>
                                          <p:spTgt spid="13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Big O Notation</a:t>
            </a:r>
            <a:endParaRPr/>
          </a:p>
        </p:txBody>
      </p:sp>
      <p:sp>
        <p:nvSpPr>
          <p:cNvPr id="854" name="Google Shape;854;p44"/>
          <p:cNvSpPr txBox="1"/>
          <p:nvPr>
            <p:ph idx="1" type="body"/>
          </p:nvPr>
        </p:nvSpPr>
        <p:spPr>
          <a:xfrm>
            <a:off x="1303800" y="1437450"/>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i="1" lang="en" sz="2000"/>
              <a:t>Big O Notation: </a:t>
            </a:r>
            <a:r>
              <a:rPr lang="en" sz="2000"/>
              <a:t>A mathematical function that describes the </a:t>
            </a:r>
            <a:r>
              <a:rPr lang="en" sz="2000"/>
              <a:t>asymptotic</a:t>
            </a:r>
            <a:r>
              <a:rPr lang="en" sz="2000"/>
              <a:t> </a:t>
            </a:r>
            <a:r>
              <a:rPr lang="en" sz="2000"/>
              <a:t>upper bound</a:t>
            </a:r>
            <a:r>
              <a:rPr lang="en" sz="2000"/>
              <a:t> of an algorithm. Used to describe “Worse Case Scenarios”</a:t>
            </a:r>
            <a:endParaRPr sz="2000"/>
          </a:p>
          <a:p>
            <a:pPr indent="-355600" lvl="0" marL="457200" rtl="0" algn="l">
              <a:spcBef>
                <a:spcPts val="0"/>
              </a:spcBef>
              <a:spcAft>
                <a:spcPts val="0"/>
              </a:spcAft>
              <a:buSzPts val="2000"/>
              <a:buChar char="●"/>
            </a:pPr>
            <a:r>
              <a:rPr lang="en" sz="2000"/>
              <a:t>Often </a:t>
            </a:r>
            <a:r>
              <a:rPr lang="en" sz="2000"/>
              <a:t>referred</a:t>
            </a:r>
            <a:r>
              <a:rPr lang="en" sz="2000"/>
              <a:t> to as </a:t>
            </a:r>
            <a:r>
              <a:rPr b="1" i="1" lang="en" sz="2000"/>
              <a:t>Time Complexity</a:t>
            </a:r>
            <a:endParaRPr b="1" i="1" sz="2000"/>
          </a:p>
          <a:p>
            <a:pPr indent="-355600" lvl="0" marL="457200" rtl="0" algn="l">
              <a:spcBef>
                <a:spcPts val="0"/>
              </a:spcBef>
              <a:spcAft>
                <a:spcPts val="0"/>
              </a:spcAft>
              <a:buSzPts val="2000"/>
              <a:buChar char="●"/>
            </a:pPr>
            <a:r>
              <a:rPr lang="en" sz="2000"/>
              <a:t>O=”order of”</a:t>
            </a:r>
            <a:endParaRPr sz="2000"/>
          </a:p>
          <a:p>
            <a:pPr indent="-355600" lvl="0" marL="457200" rtl="0" algn="l">
              <a:spcBef>
                <a:spcPts val="0"/>
              </a:spcBef>
              <a:spcAft>
                <a:spcPts val="0"/>
              </a:spcAft>
              <a:buSzPts val="2000"/>
              <a:buChar char="●"/>
            </a:pPr>
            <a:r>
              <a:rPr lang="en" sz="2000"/>
              <a:t>n = input size</a:t>
            </a:r>
            <a:endParaRPr sz="2000"/>
          </a:p>
        </p:txBody>
      </p:sp>
      <p:sp>
        <p:nvSpPr>
          <p:cNvPr id="855" name="Google Shape;855;p44"/>
          <p:cNvSpPr txBox="1"/>
          <p:nvPr/>
        </p:nvSpPr>
        <p:spPr>
          <a:xfrm>
            <a:off x="288600" y="3979050"/>
            <a:ext cx="85668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100"/>
              <a:t>I</a:t>
            </a:r>
            <a:r>
              <a:rPr i="1" lang="en" sz="2100"/>
              <a:t>n computer science, Big O notation is used to classify algorithms according to how their running time or space requirements grow as the input size grows.</a:t>
            </a:r>
            <a:endParaRPr i="1"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54"/>
                                        </p:tgtEl>
                                        <p:attrNameLst>
                                          <p:attrName>style.visibility</p:attrName>
                                        </p:attrNameLst>
                                      </p:cBhvr>
                                      <p:to>
                                        <p:strVal val="visible"/>
                                      </p:to>
                                    </p:set>
                                    <p:anim calcmode="lin" valueType="num">
                                      <p:cBhvr additive="base">
                                        <p:cTn dur="1000"/>
                                        <p:tgtEl>
                                          <p:spTgt spid="8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55"/>
                                        </p:tgtEl>
                                        <p:attrNameLst>
                                          <p:attrName>style.visibility</p:attrName>
                                        </p:attrNameLst>
                                      </p:cBhvr>
                                      <p:to>
                                        <p:strVal val="visible"/>
                                      </p:to>
                                    </p:set>
                                    <p:anim calcmode="lin" valueType="num">
                                      <p:cBhvr additive="base">
                                        <p:cTn dur="1000"/>
                                        <p:tgtEl>
                                          <p:spTgt spid="8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383" name="Shape 1383"/>
        <p:cNvGrpSpPr/>
        <p:nvPr/>
      </p:nvGrpSpPr>
      <p:grpSpPr>
        <a:xfrm>
          <a:off x="0" y="0"/>
          <a:ext cx="0" cy="0"/>
          <a:chOff x="0" y="0"/>
          <a:chExt cx="0" cy="0"/>
        </a:xfrm>
      </p:grpSpPr>
      <p:sp>
        <p:nvSpPr>
          <p:cNvPr id="1384" name="Google Shape;1384;p116"/>
          <p:cNvSpPr txBox="1"/>
          <p:nvPr>
            <p:ph type="title"/>
          </p:nvPr>
        </p:nvSpPr>
        <p:spPr>
          <a:xfrm>
            <a:off x="1303800" y="145150"/>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t>Sliding Window Technique</a:t>
            </a:r>
            <a:endParaRPr/>
          </a:p>
        </p:txBody>
      </p:sp>
      <p:sp>
        <p:nvSpPr>
          <p:cNvPr id="1385" name="Google Shape;1385;p116"/>
          <p:cNvSpPr txBox="1"/>
          <p:nvPr>
            <p:ph idx="1" type="body"/>
          </p:nvPr>
        </p:nvSpPr>
        <p:spPr>
          <a:xfrm>
            <a:off x="1303800" y="714775"/>
            <a:ext cx="7030500" cy="895800"/>
          </a:xfrm>
          <a:prstGeom prst="rect">
            <a:avLst/>
          </a:prstGeom>
        </p:spPr>
        <p:txBody>
          <a:bodyPr anchor="t" anchorCtr="0" bIns="91425" lIns="91425" rIns="91425" spcFirstLastPara="1" tIns="91425" wrap="square">
            <a:normAutofit/>
          </a:bodyPr>
          <a:lstStyle/>
          <a:p>
            <a:pPr algn="l" indent="-355600" lvl="0" marL="457200" rtl="0">
              <a:spcBef>
                <a:spcPts val="0"/>
              </a:spcBef>
              <a:spcAft>
                <a:spcPts val="0"/>
              </a:spcAft>
              <a:buSzPts val="2000"/>
              <a:buChar char="●"/>
            </a:pPr>
            <a:r>
              <a:rPr lang="en" sz="2000"/>
              <a:t>More of a technique than a pure Data Structure or Algorithm</a:t>
            </a:r>
            <a:endParaRPr sz="2000"/>
          </a:p>
        </p:txBody>
      </p:sp>
      <p:sp>
        <p:nvSpPr>
          <p:cNvPr id="1386" name="Google Shape;1386;p116"/>
          <p:cNvSpPr txBox="1"/>
          <p:nvPr>
            <p:ph idx="1" type="body"/>
          </p:nvPr>
        </p:nvSpPr>
        <p:spPr>
          <a:xfrm>
            <a:off x="1303800" y="1610575"/>
            <a:ext cx="7030500" cy="895800"/>
          </a:xfrm>
          <a:prstGeom prst="rect">
            <a:avLst/>
          </a:prstGeom>
        </p:spPr>
        <p:txBody>
          <a:bodyPr anchor="t" anchorCtr="0" bIns="91425" lIns="91425" rIns="91425" spcFirstLastPara="1" tIns="91425" wrap="square">
            <a:normAutofit/>
          </a:bodyPr>
          <a:lstStyle/>
          <a:p>
            <a:pPr algn="l" indent="-355600" lvl="0" marL="457200" rtl="0">
              <a:spcBef>
                <a:spcPts val="0"/>
              </a:spcBef>
              <a:spcAft>
                <a:spcPts val="0"/>
              </a:spcAft>
              <a:buSzPts val="2000"/>
              <a:buChar char="●"/>
            </a:pPr>
            <a:r>
              <a:rPr lang="en" sz="2000"/>
              <a:t>Works in conjunction with other techniques, like 2 pointer</a:t>
            </a:r>
            <a:endParaRPr sz="2000"/>
          </a:p>
        </p:txBody>
      </p:sp>
      <p:pic>
        <p:nvPicPr>
          <p:cNvPr id="1387" name="Google Shape;1387;p116"/>
          <p:cNvPicPr preferRelativeResize="0"/>
          <p:nvPr/>
        </p:nvPicPr>
        <p:blipFill rotWithShape="1">
          <a:blip r:embed="rId3">
            <a:alphaModFix/>
          </a:blip>
          <a:srcRect b="6" l="159" r="88" t="75"/>
          <a:stretch/>
        </p:blipFill>
        <p:spPr>
          <a:xfrm>
            <a:off x="2914175" y="2234050"/>
            <a:ext cx="3315650" cy="2833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1000"/>
                                        <p:tgtEl>
                                          <p:spTgt spid="13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6"/>
                                        </p:tgtEl>
                                        <p:attrNameLst>
                                          <p:attrName>style.visibility</p:attrName>
                                        </p:attrNameLst>
                                      </p:cBhvr>
                                      <p:to>
                                        <p:strVal val="visible"/>
                                      </p:to>
                                    </p:set>
                                    <p:anim calcmode="lin" valueType="num">
                                      <p:cBhvr additive="base">
                                        <p:cTn dur="1000"/>
                                        <p:tgtEl>
                                          <p:spTgt spid="13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7"/>
                                        </p:tgtEl>
                                        <p:attrNameLst>
                                          <p:attrName>style.visibility</p:attrName>
                                        </p:attrNameLst>
                                      </p:cBhvr>
                                      <p:to>
                                        <p:strVal val="visible"/>
                                      </p:to>
                                    </p:set>
                                    <p:anim calcmode="lin" valueType="num">
                                      <p:cBhvr additive="base">
                                        <p:cTn dur="1000"/>
                                        <p:tgtEl>
                                          <p:spTgt spid="13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17"/>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Sliding Window Explained</a:t>
            </a:r>
            <a:endParaRPr/>
          </a:p>
        </p:txBody>
      </p:sp>
      <p:sp>
        <p:nvSpPr>
          <p:cNvPr id="1393" name="Google Shape;1393;p117"/>
          <p:cNvSpPr txBox="1"/>
          <p:nvPr>
            <p:ph idx="1" type="body"/>
          </p:nvPr>
        </p:nvSpPr>
        <p:spPr>
          <a:xfrm>
            <a:off x="1303800" y="665075"/>
            <a:ext cx="7030500" cy="895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 “Sliding Window” is a range of consideration to solve some problem</a:t>
            </a:r>
            <a:endParaRPr sz="2000"/>
          </a:p>
        </p:txBody>
      </p:sp>
      <p:sp>
        <p:nvSpPr>
          <p:cNvPr id="1394" name="Google Shape;1394;p117"/>
          <p:cNvSpPr txBox="1"/>
          <p:nvPr>
            <p:ph idx="1" type="body"/>
          </p:nvPr>
        </p:nvSpPr>
        <p:spPr>
          <a:xfrm>
            <a:off x="1303800" y="2262325"/>
            <a:ext cx="7030500" cy="895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Commonly used to supplement nested loop O(n^2) algorithms to make them O(n) or single-pass</a:t>
            </a:r>
            <a:endParaRPr sz="2000"/>
          </a:p>
        </p:txBody>
      </p:sp>
      <p:pic>
        <p:nvPicPr>
          <p:cNvPr id="1395" name="Google Shape;1395;p117"/>
          <p:cNvPicPr preferRelativeResize="0"/>
          <p:nvPr/>
        </p:nvPicPr>
        <p:blipFill rotWithShape="1">
          <a:blip r:embed="rId3">
            <a:alphaModFix/>
          </a:blip>
          <a:srcRect b="35036" l="0" r="0" t="12173"/>
          <a:stretch/>
        </p:blipFill>
        <p:spPr>
          <a:xfrm>
            <a:off x="812375" y="3158125"/>
            <a:ext cx="7694000" cy="1810625"/>
          </a:xfrm>
          <a:prstGeom prst="rect">
            <a:avLst/>
          </a:prstGeom>
          <a:noFill/>
          <a:ln>
            <a:noFill/>
          </a:ln>
        </p:spPr>
      </p:pic>
      <p:sp>
        <p:nvSpPr>
          <p:cNvPr id="1396" name="Google Shape;1396;p117"/>
          <p:cNvSpPr txBox="1"/>
          <p:nvPr>
            <p:ph idx="1" type="body"/>
          </p:nvPr>
        </p:nvSpPr>
        <p:spPr>
          <a:xfrm>
            <a:off x="1303800" y="1436125"/>
            <a:ext cx="7030500" cy="8262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The size of the window does not have to be static per iteration</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1000"/>
                                        <p:tgtEl>
                                          <p:spTgt spid="13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6"/>
                                        </p:tgtEl>
                                        <p:attrNameLst>
                                          <p:attrName>style.visibility</p:attrName>
                                        </p:attrNameLst>
                                      </p:cBhvr>
                                      <p:to>
                                        <p:strVal val="visible"/>
                                      </p:to>
                                    </p:set>
                                    <p:anim calcmode="lin" valueType="num">
                                      <p:cBhvr additive="base">
                                        <p:cTn dur="1000"/>
                                        <p:tgtEl>
                                          <p:spTgt spid="13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1000"/>
                                        <p:tgtEl>
                                          <p:spTgt spid="13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1000"/>
                                        <p:tgtEl>
                                          <p:spTgt spid="13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18"/>
          <p:cNvSpPr txBox="1"/>
          <p:nvPr>
            <p:ph type="title"/>
          </p:nvPr>
        </p:nvSpPr>
        <p:spPr>
          <a:xfrm>
            <a:off x="1317950" y="1807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#12:</a:t>
            </a:r>
            <a:endParaRPr/>
          </a:p>
          <a:p>
            <a:pPr indent="0" lvl="0" marL="0" rtl="0" algn="l">
              <a:spcBef>
                <a:spcPts val="0"/>
              </a:spcBef>
              <a:spcAft>
                <a:spcPts val="0"/>
              </a:spcAft>
              <a:buNone/>
            </a:pPr>
            <a:r>
              <a:rPr lang="en"/>
              <a:t>The Substring Problem </a:t>
            </a:r>
            <a:endParaRPr/>
          </a:p>
          <a:p>
            <a:pPr indent="0" lvl="0" marL="0" rtl="0" algn="l">
              <a:spcBef>
                <a:spcPts val="0"/>
              </a:spcBef>
              <a:spcAft>
                <a:spcPts val="0"/>
              </a:spcAft>
              <a:buNone/>
            </a:pPr>
            <a:r>
              <a:t/>
            </a:r>
            <a:endParaRPr/>
          </a:p>
        </p:txBody>
      </p:sp>
      <p:pic>
        <p:nvPicPr>
          <p:cNvPr descr="Best Easy Medium Hard Royalty-Free Images, Stock Photos &amp; Pictures |  Shutterstock" id="1402" name="Google Shape;1402;p118"/>
          <p:cNvPicPr preferRelativeResize="0"/>
          <p:nvPr/>
        </p:nvPicPr>
        <p:blipFill rotWithShape="1">
          <a:blip r:embed="rId3">
            <a:alphaModFix/>
          </a:blip>
          <a:srcRect b="0" l="-4202" r="66677" t="14551"/>
          <a:stretch/>
        </p:blipFill>
        <p:spPr>
          <a:xfrm>
            <a:off x="7358650" y="0"/>
            <a:ext cx="1785350" cy="999300"/>
          </a:xfrm>
          <a:prstGeom prst="rect">
            <a:avLst/>
          </a:prstGeom>
          <a:noFill/>
          <a:ln>
            <a:noFill/>
          </a:ln>
        </p:spPr>
      </p:pic>
      <p:sp>
        <p:nvSpPr>
          <p:cNvPr id="1403" name="Google Shape;1403;p118"/>
          <p:cNvSpPr txBox="1"/>
          <p:nvPr/>
        </p:nvSpPr>
        <p:spPr>
          <a:xfrm>
            <a:off x="722700" y="1402775"/>
            <a:ext cx="76986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800"/>
              </a:spcBef>
              <a:spcAft>
                <a:spcPts val="2800"/>
              </a:spcAft>
              <a:buNone/>
            </a:pPr>
            <a:r>
              <a:rPr lang="en" sz="2000"/>
              <a:t>A string is good if there are no repeated characters. Given a string </a:t>
            </a:r>
            <a:r>
              <a:rPr lang="en" sz="2000">
                <a:solidFill>
                  <a:srgbClr val="188038"/>
                </a:solidFill>
                <a:latin typeface="Roboto Mono"/>
                <a:ea typeface="Roboto Mono"/>
                <a:cs typeface="Roboto Mono"/>
                <a:sym typeface="Roboto Mono"/>
              </a:rPr>
              <a:t>s</a:t>
            </a:r>
            <a:r>
              <a:rPr lang="en" sz="2000"/>
              <a:t>​​​​​, return </a:t>
            </a:r>
            <a:r>
              <a:rPr i="1" lang="en" sz="2000"/>
              <a:t>the number of good substrings of length three in </a:t>
            </a:r>
            <a:r>
              <a:rPr lang="en" sz="2000">
                <a:solidFill>
                  <a:srgbClr val="188038"/>
                </a:solidFill>
                <a:latin typeface="Roboto Mono"/>
                <a:ea typeface="Roboto Mono"/>
                <a:cs typeface="Roboto Mono"/>
                <a:sym typeface="Roboto Mono"/>
              </a:rPr>
              <a:t>s</a:t>
            </a:r>
            <a:r>
              <a:rPr lang="en" sz="2000"/>
              <a:t>​​​​​​. Note that if there are multiple occurrences of the same substring, every occurrence should be counted. A substring is a contiguous sequence of characters in a string.</a:t>
            </a:r>
            <a:endParaRPr sz="2000"/>
          </a:p>
        </p:txBody>
      </p:sp>
      <p:sp>
        <p:nvSpPr>
          <p:cNvPr id="1404" name="Google Shape;1404;p118"/>
          <p:cNvSpPr txBox="1"/>
          <p:nvPr/>
        </p:nvSpPr>
        <p:spPr>
          <a:xfrm>
            <a:off x="552625" y="3311375"/>
            <a:ext cx="6891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s = "xyzzaz"</a:t>
            </a:r>
            <a:endParaRPr sz="2000"/>
          </a:p>
          <a:p>
            <a:pPr indent="0" lvl="0" marL="0" rtl="0" algn="l">
              <a:spcBef>
                <a:spcPts val="0"/>
              </a:spcBef>
              <a:spcAft>
                <a:spcPts val="0"/>
              </a:spcAft>
              <a:buNone/>
            </a:pPr>
            <a:r>
              <a:rPr b="1" lang="en" sz="2000"/>
              <a:t>Output</a:t>
            </a:r>
            <a:r>
              <a:rPr lang="en" sz="2000"/>
              <a:t>: 1</a:t>
            </a:r>
            <a:endParaRPr sz="2000"/>
          </a:p>
          <a:p>
            <a:pPr indent="0" lvl="0" marL="0" rtl="0" algn="l">
              <a:spcBef>
                <a:spcPts val="0"/>
              </a:spcBef>
              <a:spcAft>
                <a:spcPts val="0"/>
              </a:spcAft>
              <a:buNone/>
            </a:pPr>
            <a:r>
              <a:rPr b="1" lang="en" sz="2000"/>
              <a:t>Explanation</a:t>
            </a:r>
            <a:r>
              <a:rPr lang="en" sz="2000"/>
              <a:t>: There are 4 substrings of size 3: "xyz", "yzz", "zza", and "zaz". </a:t>
            </a:r>
            <a:endParaRPr sz="2000"/>
          </a:p>
          <a:p>
            <a:pPr indent="0" lvl="0" marL="0" rtl="0" algn="l">
              <a:spcBef>
                <a:spcPts val="0"/>
              </a:spcBef>
              <a:spcAft>
                <a:spcPts val="0"/>
              </a:spcAft>
              <a:buNone/>
            </a:pPr>
            <a:r>
              <a:rPr lang="en" sz="2000"/>
              <a:t>The only good substring of length 3 is "xyz".</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03"/>
                                        </p:tgtEl>
                                        <p:attrNameLst>
                                          <p:attrName>style.visibility</p:attrName>
                                        </p:attrNameLst>
                                      </p:cBhvr>
                                      <p:to>
                                        <p:strVal val="visible"/>
                                      </p:to>
                                    </p:set>
                                    <p:anim calcmode="lin" valueType="num">
                                      <p:cBhvr additive="base">
                                        <p:cTn dur="1000"/>
                                        <p:tgtEl>
                                          <p:spTgt spid="14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04"/>
                                        </p:tgtEl>
                                        <p:attrNameLst>
                                          <p:attrName>style.visibility</p:attrName>
                                        </p:attrNameLst>
                                      </p:cBhvr>
                                      <p:to>
                                        <p:strVal val="visible"/>
                                      </p:to>
                                    </p:set>
                                    <p:anim calcmode="lin" valueType="num">
                                      <p:cBhvr additive="base">
                                        <p:cTn dur="1000"/>
                                        <p:tgtEl>
                                          <p:spTgt spid="14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19"/>
          <p:cNvSpPr txBox="1"/>
          <p:nvPr>
            <p:ph type="title"/>
          </p:nvPr>
        </p:nvSpPr>
        <p:spPr>
          <a:xfrm>
            <a:off x="1317950" y="1807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#12:</a:t>
            </a:r>
            <a:endParaRPr/>
          </a:p>
          <a:p>
            <a:pPr indent="0" lvl="0" marL="0" rtl="0" algn="l">
              <a:spcBef>
                <a:spcPts val="0"/>
              </a:spcBef>
              <a:spcAft>
                <a:spcPts val="0"/>
              </a:spcAft>
              <a:buNone/>
            </a:pPr>
            <a:r>
              <a:rPr lang="en"/>
              <a:t>The Substring Problem </a:t>
            </a:r>
            <a:endParaRPr/>
          </a:p>
          <a:p>
            <a:pPr indent="0" lvl="0" marL="0" rtl="0" algn="l">
              <a:spcBef>
                <a:spcPts val="0"/>
              </a:spcBef>
              <a:spcAft>
                <a:spcPts val="0"/>
              </a:spcAft>
              <a:buNone/>
            </a:pPr>
            <a:r>
              <a:rPr lang="en"/>
              <a:t>[EXPLAINED FURTHER]</a:t>
            </a:r>
            <a:endParaRPr/>
          </a:p>
          <a:p>
            <a:pPr indent="0" lvl="0" marL="0" rtl="0" algn="l">
              <a:spcBef>
                <a:spcPts val="0"/>
              </a:spcBef>
              <a:spcAft>
                <a:spcPts val="0"/>
              </a:spcAft>
              <a:buNone/>
            </a:pPr>
            <a:r>
              <a:t/>
            </a:r>
            <a:endParaRPr/>
          </a:p>
        </p:txBody>
      </p:sp>
      <p:pic>
        <p:nvPicPr>
          <p:cNvPr descr="Best Easy Medium Hard Royalty-Free Images, Stock Photos &amp; Pictures |  Shutterstock" id="1410" name="Google Shape;1410;p119"/>
          <p:cNvPicPr preferRelativeResize="0"/>
          <p:nvPr/>
        </p:nvPicPr>
        <p:blipFill rotWithShape="1">
          <a:blip r:embed="rId3">
            <a:alphaModFix/>
          </a:blip>
          <a:srcRect b="0" l="-4202" r="66677" t="14551"/>
          <a:stretch/>
        </p:blipFill>
        <p:spPr>
          <a:xfrm>
            <a:off x="7358650" y="0"/>
            <a:ext cx="1785350" cy="999300"/>
          </a:xfrm>
          <a:prstGeom prst="rect">
            <a:avLst/>
          </a:prstGeom>
          <a:noFill/>
          <a:ln>
            <a:noFill/>
          </a:ln>
        </p:spPr>
      </p:pic>
      <p:sp>
        <p:nvSpPr>
          <p:cNvPr id="1411" name="Google Shape;1411;p119"/>
          <p:cNvSpPr txBox="1"/>
          <p:nvPr/>
        </p:nvSpPr>
        <p:spPr>
          <a:xfrm>
            <a:off x="552625" y="2064000"/>
            <a:ext cx="79539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s = "aababcabc"</a:t>
            </a:r>
            <a:endParaRPr sz="2000"/>
          </a:p>
          <a:p>
            <a:pPr indent="0" lvl="0" marL="0" rtl="0" algn="l">
              <a:spcBef>
                <a:spcPts val="0"/>
              </a:spcBef>
              <a:spcAft>
                <a:spcPts val="0"/>
              </a:spcAft>
              <a:buNone/>
            </a:pPr>
            <a:r>
              <a:rPr b="1" lang="en" sz="2000"/>
              <a:t>Output:</a:t>
            </a:r>
            <a:r>
              <a:rPr lang="en" sz="2000"/>
              <a:t> 4</a:t>
            </a:r>
            <a:endParaRPr sz="2000"/>
          </a:p>
          <a:p>
            <a:pPr indent="0" lvl="0" marL="0" rtl="0" algn="l">
              <a:spcBef>
                <a:spcPts val="0"/>
              </a:spcBef>
              <a:spcAft>
                <a:spcPts val="0"/>
              </a:spcAft>
              <a:buNone/>
            </a:pPr>
            <a:r>
              <a:rPr b="1" lang="en" sz="2000"/>
              <a:t>Explanation:</a:t>
            </a:r>
            <a:r>
              <a:rPr lang="en" sz="2000"/>
              <a:t> There are 7 substrings of size 3: "aab", "aba", "bab", "abc", "bca", "cab", and "abc".</a:t>
            </a:r>
            <a:endParaRPr sz="2000"/>
          </a:p>
          <a:p>
            <a:pPr indent="0" lvl="0" marL="0" rtl="0" algn="l">
              <a:spcBef>
                <a:spcPts val="0"/>
              </a:spcBef>
              <a:spcAft>
                <a:spcPts val="0"/>
              </a:spcAft>
              <a:buNone/>
            </a:pPr>
            <a:r>
              <a:rPr lang="en" sz="2000"/>
              <a:t>The good substrings are "abc", "bca", "cab", and "abc".</a:t>
            </a:r>
            <a:endParaRPr sz="2000"/>
          </a:p>
          <a:p>
            <a:pPr indent="0" lvl="0" marL="0" rtl="0" algn="l">
              <a:spcBef>
                <a:spcPts val="0"/>
              </a:spcBef>
              <a:spcAft>
                <a:spcPts val="0"/>
              </a:spcAft>
              <a:buNone/>
            </a:pPr>
            <a:r>
              <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1"/>
                                        </p:tgtEl>
                                        <p:attrNameLst>
                                          <p:attrName>style.visibility</p:attrName>
                                        </p:attrNameLst>
                                      </p:cBhvr>
                                      <p:to>
                                        <p:strVal val="visible"/>
                                      </p:to>
                                    </p:set>
                                    <p:anim calcmode="lin" valueType="num">
                                      <p:cBhvr additive="base">
                                        <p:cTn dur="1000"/>
                                        <p:tgtEl>
                                          <p:spTgt spid="14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20"/>
          <p:cNvSpPr txBox="1"/>
          <p:nvPr>
            <p:ph type="title"/>
          </p:nvPr>
        </p:nvSpPr>
        <p:spPr>
          <a:xfrm>
            <a:off x="1317950" y="1807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#13:</a:t>
            </a:r>
            <a:endParaRPr/>
          </a:p>
          <a:p>
            <a:pPr indent="0" lvl="0" marL="0" rtl="0" algn="l">
              <a:spcBef>
                <a:spcPts val="0"/>
              </a:spcBef>
              <a:spcAft>
                <a:spcPts val="0"/>
              </a:spcAft>
              <a:buNone/>
            </a:pPr>
            <a:r>
              <a:rPr lang="en"/>
              <a:t>The Twin Duplicates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417" name="Google Shape;1417;p120"/>
          <p:cNvPicPr preferRelativeResize="0"/>
          <p:nvPr/>
        </p:nvPicPr>
        <p:blipFill rotWithShape="1">
          <a:blip r:embed="rId3">
            <a:alphaModFix/>
          </a:blip>
          <a:srcRect b="7271" l="31532" r="30644" t="7280"/>
          <a:stretch/>
        </p:blipFill>
        <p:spPr>
          <a:xfrm>
            <a:off x="7344475" y="0"/>
            <a:ext cx="1799525" cy="999300"/>
          </a:xfrm>
          <a:prstGeom prst="rect">
            <a:avLst/>
          </a:prstGeom>
          <a:noFill/>
          <a:ln>
            <a:noFill/>
          </a:ln>
        </p:spPr>
      </p:pic>
      <p:sp>
        <p:nvSpPr>
          <p:cNvPr id="1418" name="Google Shape;1418;p120"/>
          <p:cNvSpPr txBox="1"/>
          <p:nvPr/>
        </p:nvSpPr>
        <p:spPr>
          <a:xfrm>
            <a:off x="467600" y="1180050"/>
            <a:ext cx="8463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Given an integer array </a:t>
            </a:r>
            <a:r>
              <a:rPr lang="en" sz="2000">
                <a:solidFill>
                  <a:srgbClr val="188038"/>
                </a:solidFill>
                <a:latin typeface="Roboto Mono"/>
                <a:ea typeface="Roboto Mono"/>
                <a:cs typeface="Roboto Mono"/>
                <a:sym typeface="Roboto Mono"/>
              </a:rPr>
              <a:t>nums</a:t>
            </a:r>
            <a:r>
              <a:rPr lang="en" sz="2000"/>
              <a:t> and an integer </a:t>
            </a:r>
            <a:r>
              <a:rPr lang="en" sz="2000">
                <a:solidFill>
                  <a:srgbClr val="188038"/>
                </a:solidFill>
                <a:latin typeface="Roboto Mono"/>
                <a:ea typeface="Roboto Mono"/>
                <a:cs typeface="Roboto Mono"/>
                <a:sym typeface="Roboto Mono"/>
              </a:rPr>
              <a:t>k</a:t>
            </a:r>
            <a:r>
              <a:rPr lang="en" sz="2000"/>
              <a:t>, return </a:t>
            </a:r>
            <a:r>
              <a:rPr lang="en" sz="2000">
                <a:solidFill>
                  <a:srgbClr val="188038"/>
                </a:solidFill>
                <a:latin typeface="Roboto Mono"/>
                <a:ea typeface="Roboto Mono"/>
                <a:cs typeface="Roboto Mono"/>
                <a:sym typeface="Roboto Mono"/>
              </a:rPr>
              <a:t>true</a:t>
            </a:r>
            <a:r>
              <a:rPr lang="en" sz="2000"/>
              <a:t> </a:t>
            </a:r>
            <a:r>
              <a:rPr i="1" lang="en" sz="2000"/>
              <a:t>if there are two distinct indices </a:t>
            </a:r>
            <a:r>
              <a:rPr lang="en" sz="2000">
                <a:solidFill>
                  <a:srgbClr val="188038"/>
                </a:solidFill>
                <a:latin typeface="Roboto Mono"/>
                <a:ea typeface="Roboto Mono"/>
                <a:cs typeface="Roboto Mono"/>
                <a:sym typeface="Roboto Mono"/>
              </a:rPr>
              <a:t>i</a:t>
            </a:r>
            <a:r>
              <a:rPr i="1" lang="en" sz="2000"/>
              <a:t> and </a:t>
            </a:r>
            <a:r>
              <a:rPr lang="en" sz="2000">
                <a:solidFill>
                  <a:srgbClr val="188038"/>
                </a:solidFill>
                <a:latin typeface="Roboto Mono"/>
                <a:ea typeface="Roboto Mono"/>
                <a:cs typeface="Roboto Mono"/>
                <a:sym typeface="Roboto Mono"/>
              </a:rPr>
              <a:t>j</a:t>
            </a:r>
            <a:r>
              <a:rPr i="1" lang="en" sz="2000"/>
              <a:t> in the array such that </a:t>
            </a:r>
            <a:endParaRPr i="1" sz="2000"/>
          </a:p>
          <a:p>
            <a:pPr indent="0" lvl="0" marL="0" rtl="0" algn="l">
              <a:spcBef>
                <a:spcPts val="0"/>
              </a:spcBef>
              <a:spcAft>
                <a:spcPts val="0"/>
              </a:spcAft>
              <a:buNone/>
            </a:pPr>
            <a:r>
              <a:rPr lang="en" sz="2000">
                <a:solidFill>
                  <a:srgbClr val="188038"/>
                </a:solidFill>
                <a:latin typeface="Roboto Mono"/>
                <a:ea typeface="Roboto Mono"/>
                <a:cs typeface="Roboto Mono"/>
                <a:sym typeface="Roboto Mono"/>
              </a:rPr>
              <a:t>nums[i] == nums[j]</a:t>
            </a:r>
            <a:r>
              <a:rPr i="1" lang="en" sz="2000"/>
              <a:t> and </a:t>
            </a:r>
            <a:r>
              <a:rPr lang="en" sz="2000">
                <a:solidFill>
                  <a:srgbClr val="188038"/>
                </a:solidFill>
                <a:latin typeface="Roboto Mono"/>
                <a:ea typeface="Roboto Mono"/>
                <a:cs typeface="Roboto Mono"/>
                <a:sym typeface="Roboto Mono"/>
              </a:rPr>
              <a:t>abs(i - j) &lt;= k</a:t>
            </a:r>
            <a:r>
              <a:rPr lang="en" sz="2000"/>
              <a:t>.</a:t>
            </a:r>
            <a:endParaRPr sz="2000"/>
          </a:p>
        </p:txBody>
      </p:sp>
      <p:sp>
        <p:nvSpPr>
          <p:cNvPr id="1419" name="Google Shape;1419;p120"/>
          <p:cNvSpPr txBox="1"/>
          <p:nvPr/>
        </p:nvSpPr>
        <p:spPr>
          <a:xfrm>
            <a:off x="5540200" y="2497575"/>
            <a:ext cx="2994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nums = [1,2,3,1]</a:t>
            </a:r>
            <a:endParaRPr sz="2000"/>
          </a:p>
          <a:p>
            <a:pPr indent="0" lvl="0" marL="0" rtl="0" algn="l">
              <a:spcBef>
                <a:spcPts val="0"/>
              </a:spcBef>
              <a:spcAft>
                <a:spcPts val="0"/>
              </a:spcAft>
              <a:buNone/>
            </a:pPr>
            <a:r>
              <a:rPr b="1" lang="en" sz="2000"/>
              <a:t>k </a:t>
            </a:r>
            <a:r>
              <a:rPr lang="en" sz="2000"/>
              <a:t>= 3</a:t>
            </a:r>
            <a:endParaRPr sz="2000"/>
          </a:p>
          <a:p>
            <a:pPr indent="0" lvl="0" marL="0" rtl="0" algn="l">
              <a:spcBef>
                <a:spcPts val="0"/>
              </a:spcBef>
              <a:spcAft>
                <a:spcPts val="0"/>
              </a:spcAft>
              <a:buNone/>
            </a:pPr>
            <a:r>
              <a:rPr b="1" lang="en" sz="2000"/>
              <a:t>Output</a:t>
            </a:r>
            <a:r>
              <a:rPr lang="en" sz="2000"/>
              <a:t>: true</a:t>
            </a:r>
            <a:endParaRPr sz="2000"/>
          </a:p>
        </p:txBody>
      </p:sp>
      <p:sp>
        <p:nvSpPr>
          <p:cNvPr id="1420" name="Google Shape;1420;p120"/>
          <p:cNvSpPr txBox="1"/>
          <p:nvPr/>
        </p:nvSpPr>
        <p:spPr>
          <a:xfrm>
            <a:off x="467600" y="2497575"/>
            <a:ext cx="2994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nums = [1,0,1,1]</a:t>
            </a:r>
            <a:endParaRPr sz="2000"/>
          </a:p>
          <a:p>
            <a:pPr indent="0" lvl="0" marL="0" rtl="0" algn="l">
              <a:spcBef>
                <a:spcPts val="0"/>
              </a:spcBef>
              <a:spcAft>
                <a:spcPts val="0"/>
              </a:spcAft>
              <a:buNone/>
            </a:pPr>
            <a:r>
              <a:rPr b="1" lang="en" sz="2000"/>
              <a:t>k </a:t>
            </a:r>
            <a:r>
              <a:rPr lang="en" sz="2000"/>
              <a:t>= 1</a:t>
            </a:r>
            <a:endParaRPr sz="2000"/>
          </a:p>
          <a:p>
            <a:pPr indent="0" lvl="0" marL="0" rtl="0" algn="l">
              <a:spcBef>
                <a:spcPts val="0"/>
              </a:spcBef>
              <a:spcAft>
                <a:spcPts val="0"/>
              </a:spcAft>
              <a:buNone/>
            </a:pPr>
            <a:r>
              <a:rPr b="1" lang="en" sz="2000"/>
              <a:t>Output</a:t>
            </a:r>
            <a:r>
              <a:rPr lang="en" sz="2000"/>
              <a:t>: true</a:t>
            </a:r>
            <a:endParaRPr sz="2000"/>
          </a:p>
        </p:txBody>
      </p:sp>
      <p:sp>
        <p:nvSpPr>
          <p:cNvPr id="1421" name="Google Shape;1421;p120"/>
          <p:cNvSpPr txBox="1"/>
          <p:nvPr/>
        </p:nvSpPr>
        <p:spPr>
          <a:xfrm>
            <a:off x="2347425" y="3701750"/>
            <a:ext cx="421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nums = [1,2,3,1,2,3]</a:t>
            </a:r>
            <a:endParaRPr sz="2000"/>
          </a:p>
          <a:p>
            <a:pPr indent="0" lvl="0" marL="0" rtl="0" algn="l">
              <a:spcBef>
                <a:spcPts val="0"/>
              </a:spcBef>
              <a:spcAft>
                <a:spcPts val="0"/>
              </a:spcAft>
              <a:buNone/>
            </a:pPr>
            <a:r>
              <a:rPr b="1" lang="en" sz="2000"/>
              <a:t>k </a:t>
            </a:r>
            <a:r>
              <a:rPr lang="en" sz="2000"/>
              <a:t>= 2</a:t>
            </a:r>
            <a:endParaRPr sz="2000"/>
          </a:p>
          <a:p>
            <a:pPr indent="0" lvl="0" marL="0" rtl="0" algn="l">
              <a:spcBef>
                <a:spcPts val="0"/>
              </a:spcBef>
              <a:spcAft>
                <a:spcPts val="0"/>
              </a:spcAft>
              <a:buNone/>
            </a:pPr>
            <a:r>
              <a:rPr b="1" lang="en" sz="2000"/>
              <a:t>Output</a:t>
            </a:r>
            <a:r>
              <a:rPr lang="en" sz="2000"/>
              <a:t>: false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8"/>
                                        </p:tgtEl>
                                        <p:attrNameLst>
                                          <p:attrName>style.visibility</p:attrName>
                                        </p:attrNameLst>
                                      </p:cBhvr>
                                      <p:to>
                                        <p:strVal val="visible"/>
                                      </p:to>
                                    </p:set>
                                    <p:anim calcmode="lin" valueType="num">
                                      <p:cBhvr additive="base">
                                        <p:cTn dur="1000"/>
                                        <p:tgtEl>
                                          <p:spTgt spid="14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19"/>
                                        </p:tgtEl>
                                        <p:attrNameLst>
                                          <p:attrName>style.visibility</p:attrName>
                                        </p:attrNameLst>
                                      </p:cBhvr>
                                      <p:to>
                                        <p:strVal val="visible"/>
                                      </p:to>
                                    </p:set>
                                    <p:anim calcmode="lin" valueType="num">
                                      <p:cBhvr additive="base">
                                        <p:cTn dur="1000"/>
                                        <p:tgtEl>
                                          <p:spTgt spid="14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0"/>
                                        </p:tgtEl>
                                        <p:attrNameLst>
                                          <p:attrName>style.visibility</p:attrName>
                                        </p:attrNameLst>
                                      </p:cBhvr>
                                      <p:to>
                                        <p:strVal val="visible"/>
                                      </p:to>
                                    </p:set>
                                    <p:anim calcmode="lin" valueType="num">
                                      <p:cBhvr additive="base">
                                        <p:cTn dur="1000"/>
                                        <p:tgtEl>
                                          <p:spTgt spid="14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421"/>
                                        </p:tgtEl>
                                        <p:attrNameLst>
                                          <p:attrName>style.visibility</p:attrName>
                                        </p:attrNameLst>
                                      </p:cBhvr>
                                      <p:to>
                                        <p:strVal val="visible"/>
                                      </p:to>
                                    </p:set>
                                    <p:anim calcmode="lin" valueType="num">
                                      <p:cBhvr additive="base">
                                        <p:cTn dur="1000"/>
                                        <p:tgtEl>
                                          <p:spTgt spid="14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21"/>
          <p:cNvSpPr txBox="1"/>
          <p:nvPr>
            <p:ph type="title"/>
          </p:nvPr>
        </p:nvSpPr>
        <p:spPr>
          <a:xfrm>
            <a:off x="1317950" y="1807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#14:</a:t>
            </a:r>
            <a:endParaRPr/>
          </a:p>
          <a:p>
            <a:pPr indent="0" lvl="0" marL="0" rtl="0" algn="l">
              <a:spcBef>
                <a:spcPts val="0"/>
              </a:spcBef>
              <a:spcAft>
                <a:spcPts val="0"/>
              </a:spcAft>
              <a:buNone/>
            </a:pPr>
            <a:r>
              <a:rPr lang="en"/>
              <a:t>The Binary Sum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427" name="Google Shape;1427;p121"/>
          <p:cNvPicPr preferRelativeResize="0"/>
          <p:nvPr/>
        </p:nvPicPr>
        <p:blipFill rotWithShape="1">
          <a:blip r:embed="rId3">
            <a:alphaModFix/>
          </a:blip>
          <a:srcRect b="7280" l="68465" r="2646" t="7271"/>
          <a:stretch/>
        </p:blipFill>
        <p:spPr>
          <a:xfrm>
            <a:off x="7769575" y="0"/>
            <a:ext cx="1374425" cy="999300"/>
          </a:xfrm>
          <a:prstGeom prst="rect">
            <a:avLst/>
          </a:prstGeom>
          <a:noFill/>
          <a:ln>
            <a:noFill/>
          </a:ln>
        </p:spPr>
      </p:pic>
      <p:sp>
        <p:nvSpPr>
          <p:cNvPr id="1428" name="Google Shape;1428;p121"/>
          <p:cNvSpPr txBox="1"/>
          <p:nvPr/>
        </p:nvSpPr>
        <p:spPr>
          <a:xfrm>
            <a:off x="467600" y="1180050"/>
            <a:ext cx="8463900" cy="170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2000"/>
              <a:t>Given a binary array </a:t>
            </a:r>
            <a:r>
              <a:rPr lang="en" sz="2000">
                <a:solidFill>
                  <a:srgbClr val="188038"/>
                </a:solidFill>
                <a:latin typeface="Roboto Mono"/>
                <a:ea typeface="Roboto Mono"/>
                <a:cs typeface="Roboto Mono"/>
                <a:sym typeface="Roboto Mono"/>
              </a:rPr>
              <a:t>nums</a:t>
            </a:r>
            <a:r>
              <a:rPr lang="en" sz="2000"/>
              <a:t> and an integer </a:t>
            </a:r>
            <a:r>
              <a:rPr lang="en" sz="2000">
                <a:solidFill>
                  <a:srgbClr val="188038"/>
                </a:solidFill>
                <a:latin typeface="Roboto Mono"/>
                <a:ea typeface="Roboto Mono"/>
                <a:cs typeface="Roboto Mono"/>
                <a:sym typeface="Roboto Mono"/>
              </a:rPr>
              <a:t>goal</a:t>
            </a:r>
            <a:r>
              <a:rPr lang="en" sz="2000"/>
              <a:t>, return </a:t>
            </a:r>
            <a:r>
              <a:rPr i="1" lang="en" sz="2000"/>
              <a:t>the number of non-empty </a:t>
            </a:r>
            <a:r>
              <a:rPr b="1" i="1" lang="en" sz="2000"/>
              <a:t>subarrays</a:t>
            </a:r>
            <a:r>
              <a:rPr i="1" lang="en" sz="2000"/>
              <a:t> with a sum</a:t>
            </a:r>
            <a:r>
              <a:rPr lang="en" sz="2000"/>
              <a:t> </a:t>
            </a:r>
            <a:r>
              <a:rPr lang="en" sz="2000">
                <a:solidFill>
                  <a:srgbClr val="188038"/>
                </a:solidFill>
                <a:latin typeface="Roboto Mono"/>
                <a:ea typeface="Roboto Mono"/>
                <a:cs typeface="Roboto Mono"/>
                <a:sym typeface="Roboto Mono"/>
              </a:rPr>
              <a:t>goal</a:t>
            </a:r>
            <a:r>
              <a:rPr lang="en" sz="2000"/>
              <a:t>. A </a:t>
            </a:r>
            <a:r>
              <a:rPr b="1" lang="en" sz="2000"/>
              <a:t>subarray</a:t>
            </a:r>
            <a:r>
              <a:rPr lang="en" sz="2000"/>
              <a:t> is a contiguous part of the array.</a:t>
            </a:r>
            <a:endParaRPr sz="2000"/>
          </a:p>
          <a:p>
            <a:pPr indent="0" lvl="0" marL="0" rtl="0" algn="l">
              <a:spcBef>
                <a:spcPts val="1200"/>
              </a:spcBef>
              <a:spcAft>
                <a:spcPts val="0"/>
              </a:spcAft>
              <a:buNone/>
            </a:pPr>
            <a:r>
              <a:t/>
            </a:r>
            <a:endParaRPr sz="2000"/>
          </a:p>
        </p:txBody>
      </p:sp>
      <p:sp>
        <p:nvSpPr>
          <p:cNvPr id="1429" name="Google Shape;1429;p121"/>
          <p:cNvSpPr txBox="1"/>
          <p:nvPr/>
        </p:nvSpPr>
        <p:spPr>
          <a:xfrm>
            <a:off x="517200" y="2465475"/>
            <a:ext cx="8109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nums = [1,0,1,0,1], goal = 2</a:t>
            </a:r>
            <a:endParaRPr sz="2000"/>
          </a:p>
          <a:p>
            <a:pPr indent="0" lvl="0" marL="0" rtl="0" algn="l">
              <a:spcBef>
                <a:spcPts val="0"/>
              </a:spcBef>
              <a:spcAft>
                <a:spcPts val="0"/>
              </a:spcAft>
              <a:buNone/>
            </a:pPr>
            <a:r>
              <a:rPr b="1" lang="en" sz="2000"/>
              <a:t>Output:</a:t>
            </a:r>
            <a:r>
              <a:rPr lang="en" sz="2000"/>
              <a:t> 4</a:t>
            </a:r>
            <a:endParaRPr sz="2000"/>
          </a:p>
          <a:p>
            <a:pPr indent="0" lvl="0" marL="0" rtl="0" algn="l">
              <a:spcBef>
                <a:spcPts val="0"/>
              </a:spcBef>
              <a:spcAft>
                <a:spcPts val="0"/>
              </a:spcAft>
              <a:buNone/>
            </a:pPr>
            <a:r>
              <a:rPr b="1" lang="en" sz="2000"/>
              <a:t>Explanation:</a:t>
            </a:r>
            <a:r>
              <a:rPr lang="en" sz="2000"/>
              <a:t> The 4 subarrays are bolded and underlined below:</a:t>
            </a:r>
            <a:endParaRPr sz="2000"/>
          </a:p>
        </p:txBody>
      </p:sp>
      <p:sp>
        <p:nvSpPr>
          <p:cNvPr id="1430" name="Google Shape;1430;p121"/>
          <p:cNvSpPr txBox="1"/>
          <p:nvPr/>
        </p:nvSpPr>
        <p:spPr>
          <a:xfrm>
            <a:off x="1497125" y="3573675"/>
            <a:ext cx="1432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a:t>
            </a:r>
            <a:r>
              <a:rPr b="1" lang="en" sz="2000" u="sng"/>
              <a:t>1,0,1</a:t>
            </a:r>
            <a:r>
              <a:rPr lang="en" sz="2000"/>
              <a:t>,0,1]</a:t>
            </a:r>
            <a:endParaRPr sz="2000"/>
          </a:p>
          <a:p>
            <a:pPr indent="0" lvl="0" marL="0" rtl="0" algn="l">
              <a:spcBef>
                <a:spcPts val="0"/>
              </a:spcBef>
              <a:spcAft>
                <a:spcPts val="0"/>
              </a:spcAft>
              <a:buNone/>
            </a:pPr>
            <a:r>
              <a:rPr lang="en" sz="2000"/>
              <a:t>[</a:t>
            </a:r>
            <a:r>
              <a:rPr b="1" lang="en" sz="2000" u="sng"/>
              <a:t>1,0,1,0</a:t>
            </a:r>
            <a:r>
              <a:rPr lang="en" sz="2000"/>
              <a:t>,1]</a:t>
            </a:r>
            <a:endParaRPr sz="2000"/>
          </a:p>
          <a:p>
            <a:pPr indent="0" lvl="0" marL="0" rtl="0" algn="l">
              <a:spcBef>
                <a:spcPts val="0"/>
              </a:spcBef>
              <a:spcAft>
                <a:spcPts val="0"/>
              </a:spcAft>
              <a:buNone/>
            </a:pPr>
            <a:r>
              <a:rPr lang="en" sz="2000"/>
              <a:t>[1,</a:t>
            </a:r>
            <a:r>
              <a:rPr b="1" lang="en" sz="2000" u="sng"/>
              <a:t>0,1,0,1</a:t>
            </a:r>
            <a:r>
              <a:rPr lang="en" sz="2000"/>
              <a:t>]</a:t>
            </a:r>
            <a:endParaRPr sz="2000"/>
          </a:p>
          <a:p>
            <a:pPr indent="0" lvl="0" marL="0" rtl="0" algn="l">
              <a:spcBef>
                <a:spcPts val="0"/>
              </a:spcBef>
              <a:spcAft>
                <a:spcPts val="0"/>
              </a:spcAft>
              <a:buNone/>
            </a:pPr>
            <a:r>
              <a:rPr lang="en" sz="2000"/>
              <a:t>[1,0,</a:t>
            </a:r>
            <a:r>
              <a:rPr b="1" lang="en" sz="2000" u="sng"/>
              <a:t>1,0,1</a:t>
            </a:r>
            <a:r>
              <a:rPr lang="en" sz="2000"/>
              <a:t>]</a:t>
            </a:r>
            <a:endParaRPr sz="2000"/>
          </a:p>
        </p:txBody>
      </p:sp>
      <p:sp>
        <p:nvSpPr>
          <p:cNvPr id="1431" name="Google Shape;1431;p121"/>
          <p:cNvSpPr txBox="1"/>
          <p:nvPr/>
        </p:nvSpPr>
        <p:spPr>
          <a:xfrm>
            <a:off x="2929625" y="3573675"/>
            <a:ext cx="3620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 1 + 0 + 1 = 2 = goal</a:t>
            </a:r>
            <a:endParaRPr sz="2000"/>
          </a:p>
          <a:p>
            <a:pPr indent="0" lvl="0" marL="0" rtl="0" algn="l">
              <a:spcBef>
                <a:spcPts val="0"/>
              </a:spcBef>
              <a:spcAft>
                <a:spcPts val="0"/>
              </a:spcAft>
              <a:buNone/>
            </a:pPr>
            <a:r>
              <a:rPr lang="en" sz="2000"/>
              <a:t>= 1 + 0 + 1 + 0 = 2 = goal</a:t>
            </a:r>
            <a:endParaRPr sz="2000"/>
          </a:p>
          <a:p>
            <a:pPr indent="0" lvl="0" marL="0" rtl="0" algn="l">
              <a:spcBef>
                <a:spcPts val="0"/>
              </a:spcBef>
              <a:spcAft>
                <a:spcPts val="0"/>
              </a:spcAft>
              <a:buNone/>
            </a:pPr>
            <a:r>
              <a:rPr lang="en" sz="2000"/>
              <a:t>= 0 + 1 + 0 + 1 = 2 = goal</a:t>
            </a:r>
            <a:endParaRPr sz="2000"/>
          </a:p>
          <a:p>
            <a:pPr indent="0" lvl="0" marL="0" rtl="0" algn="l">
              <a:spcBef>
                <a:spcPts val="0"/>
              </a:spcBef>
              <a:spcAft>
                <a:spcPts val="0"/>
              </a:spcAft>
              <a:buNone/>
            </a:pPr>
            <a:r>
              <a:rPr lang="en" sz="2000"/>
              <a:t>= 1 + 0 + 1 = 2 = goal</a:t>
            </a:r>
            <a:endParaRPr sz="2000"/>
          </a:p>
          <a:p>
            <a:pPr indent="0" lvl="0" marL="0" rtl="0" algn="l">
              <a:spcBef>
                <a:spcPts val="0"/>
              </a:spcBef>
              <a:spcAft>
                <a:spcPts val="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28"/>
                                        </p:tgtEl>
                                        <p:attrNameLst>
                                          <p:attrName>style.visibility</p:attrName>
                                        </p:attrNameLst>
                                      </p:cBhvr>
                                      <p:to>
                                        <p:strVal val="visible"/>
                                      </p:to>
                                    </p:set>
                                    <p:anim calcmode="lin" valueType="num">
                                      <p:cBhvr additive="base">
                                        <p:cTn dur="1000"/>
                                        <p:tgtEl>
                                          <p:spTgt spid="14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29"/>
                                        </p:tgtEl>
                                        <p:attrNameLst>
                                          <p:attrName>style.visibility</p:attrName>
                                        </p:attrNameLst>
                                      </p:cBhvr>
                                      <p:to>
                                        <p:strVal val="visible"/>
                                      </p:to>
                                    </p:set>
                                    <p:anim calcmode="lin" valueType="num">
                                      <p:cBhvr additive="base">
                                        <p:cTn dur="1000"/>
                                        <p:tgtEl>
                                          <p:spTgt spid="14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0"/>
                                        </p:tgtEl>
                                        <p:attrNameLst>
                                          <p:attrName>style.visibility</p:attrName>
                                        </p:attrNameLst>
                                      </p:cBhvr>
                                      <p:to>
                                        <p:strVal val="visible"/>
                                      </p:to>
                                    </p:set>
                                    <p:anim calcmode="lin" valueType="num">
                                      <p:cBhvr additive="base">
                                        <p:cTn dur="1000"/>
                                        <p:tgtEl>
                                          <p:spTgt spid="14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31"/>
                                        </p:tgtEl>
                                        <p:attrNameLst>
                                          <p:attrName>style.visibility</p:attrName>
                                        </p:attrNameLst>
                                      </p:cBhvr>
                                      <p:to>
                                        <p:strVal val="visible"/>
                                      </p:to>
                                    </p:set>
                                    <p:anim calcmode="lin" valueType="num">
                                      <p:cBhvr additive="base">
                                        <p:cTn dur="1000"/>
                                        <p:tgtEl>
                                          <p:spTgt spid="14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22"/>
          <p:cNvSpPr txBox="1"/>
          <p:nvPr>
            <p:ph type="title"/>
          </p:nvPr>
        </p:nvSpPr>
        <p:spPr>
          <a:xfrm>
            <a:off x="1317950" y="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Weekcode Challenge #14:</a:t>
            </a:r>
            <a:endParaRPr/>
          </a:p>
          <a:p>
            <a:pPr indent="0" lvl="0" marL="0" rtl="0" algn="l">
              <a:spcBef>
                <a:spcPts val="0"/>
              </a:spcBef>
              <a:spcAft>
                <a:spcPts val="0"/>
              </a:spcAft>
              <a:buNone/>
            </a:pPr>
            <a:r>
              <a:rPr lang="en"/>
              <a:t>The Binary Sum Problem</a:t>
            </a:r>
            <a:endParaRPr/>
          </a:p>
          <a:p>
            <a:pPr indent="0" lvl="0" marL="0" rtl="0" algn="l">
              <a:spcBef>
                <a:spcPts val="0"/>
              </a:spcBef>
              <a:spcAft>
                <a:spcPts val="0"/>
              </a:spcAft>
              <a:buNone/>
            </a:pPr>
            <a:r>
              <a:rPr lang="en"/>
              <a:t>[EXPLAINED FURTHER]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est Easy Medium Hard Royalty-Free Images, Stock Photos &amp; Pictures |  Shutterstock" id="1437" name="Google Shape;1437;p122"/>
          <p:cNvPicPr preferRelativeResize="0"/>
          <p:nvPr/>
        </p:nvPicPr>
        <p:blipFill rotWithShape="1">
          <a:blip r:embed="rId3">
            <a:alphaModFix/>
          </a:blip>
          <a:srcRect b="7280" l="68465" r="2646" t="7271"/>
          <a:stretch/>
        </p:blipFill>
        <p:spPr>
          <a:xfrm>
            <a:off x="7769575" y="0"/>
            <a:ext cx="1374425" cy="999300"/>
          </a:xfrm>
          <a:prstGeom prst="rect">
            <a:avLst/>
          </a:prstGeom>
          <a:noFill/>
          <a:ln>
            <a:noFill/>
          </a:ln>
        </p:spPr>
      </p:pic>
      <p:sp>
        <p:nvSpPr>
          <p:cNvPr id="1438" name="Google Shape;1438;p122"/>
          <p:cNvSpPr txBox="1"/>
          <p:nvPr/>
        </p:nvSpPr>
        <p:spPr>
          <a:xfrm>
            <a:off x="1255125" y="1623925"/>
            <a:ext cx="47478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a:t>
            </a:r>
            <a:r>
              <a:rPr lang="en" sz="2000"/>
              <a:t>: nums = [0,0,0,0,0]</a:t>
            </a:r>
            <a:endParaRPr sz="2000"/>
          </a:p>
          <a:p>
            <a:pPr indent="0" lvl="0" marL="0" rtl="0" algn="l">
              <a:spcBef>
                <a:spcPts val="0"/>
              </a:spcBef>
              <a:spcAft>
                <a:spcPts val="0"/>
              </a:spcAft>
              <a:buNone/>
            </a:pPr>
            <a:r>
              <a:rPr b="1" lang="en" sz="2000"/>
              <a:t>goal</a:t>
            </a:r>
            <a:r>
              <a:rPr lang="en" sz="2000"/>
              <a:t> = 0</a:t>
            </a:r>
            <a:endParaRPr sz="2000"/>
          </a:p>
          <a:p>
            <a:pPr indent="0" lvl="0" marL="0" rtl="0" algn="l">
              <a:spcBef>
                <a:spcPts val="0"/>
              </a:spcBef>
              <a:spcAft>
                <a:spcPts val="0"/>
              </a:spcAft>
              <a:buNone/>
            </a:pPr>
            <a:r>
              <a:rPr b="1" lang="en" sz="2000"/>
              <a:t>Output</a:t>
            </a:r>
            <a:r>
              <a:rPr lang="en" sz="2000"/>
              <a:t>: 15</a:t>
            </a:r>
            <a:endParaRPr sz="2000"/>
          </a:p>
          <a:p>
            <a:pPr indent="0" lvl="0" marL="0" rtl="0" algn="l">
              <a:spcBef>
                <a:spcPts val="0"/>
              </a:spcBef>
              <a:spcAft>
                <a:spcPts val="0"/>
              </a:spcAft>
              <a:buNone/>
            </a:pPr>
            <a:r>
              <a:rPr b="1" lang="en" sz="2000"/>
              <a:t>Explanation:</a:t>
            </a:r>
            <a:r>
              <a:rPr lang="en" sz="2000"/>
              <a:t> Subarrays can be just 1 element long, or as long as the entire list, as long as it sums to goal. There are</a:t>
            </a:r>
            <a:endParaRPr sz="2000"/>
          </a:p>
          <a:p>
            <a:pPr indent="0" lvl="0" marL="0" rtl="0" algn="l">
              <a:spcBef>
                <a:spcPts val="0"/>
              </a:spcBef>
              <a:spcAft>
                <a:spcPts val="0"/>
              </a:spcAft>
              <a:buNone/>
            </a:pPr>
            <a:r>
              <a:rPr lang="en" sz="2000"/>
              <a:t>15 unique permutations to sum 0 from</a:t>
            </a:r>
            <a:endParaRPr sz="2000"/>
          </a:p>
          <a:p>
            <a:pPr indent="0" lvl="0" marL="0" rtl="0" algn="l">
              <a:spcBef>
                <a:spcPts val="0"/>
              </a:spcBef>
              <a:spcAft>
                <a:spcPts val="0"/>
              </a:spcAft>
              <a:buNone/>
            </a:pPr>
            <a:r>
              <a:rPr lang="en" sz="2000"/>
              <a:t>[0,0,0,0,0], shown to the right:</a:t>
            </a:r>
            <a:endParaRPr sz="2000"/>
          </a:p>
          <a:p>
            <a:pPr indent="0" lvl="0" marL="0" rtl="0" algn="l">
              <a:spcBef>
                <a:spcPts val="0"/>
              </a:spcBef>
              <a:spcAft>
                <a:spcPts val="0"/>
              </a:spcAft>
              <a:buNone/>
            </a:pPr>
            <a:r>
              <a:t/>
            </a:r>
            <a:endParaRPr sz="2000"/>
          </a:p>
        </p:txBody>
      </p:sp>
      <p:sp>
        <p:nvSpPr>
          <p:cNvPr id="1439" name="Google Shape;1439;p122"/>
          <p:cNvSpPr txBox="1"/>
          <p:nvPr/>
        </p:nvSpPr>
        <p:spPr>
          <a:xfrm>
            <a:off x="6188525" y="744275"/>
            <a:ext cx="15102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t>
            </a:r>
            <a:r>
              <a:rPr b="1" lang="en" sz="1800" u="sng"/>
              <a:t>0</a:t>
            </a:r>
            <a:r>
              <a:rPr lang="en" sz="1800"/>
              <a:t>,0,0,0,0]</a:t>
            </a:r>
            <a:endParaRPr sz="1800"/>
          </a:p>
          <a:p>
            <a:pPr indent="0" lvl="0" marL="0" rtl="0" algn="l">
              <a:spcBef>
                <a:spcPts val="0"/>
              </a:spcBef>
              <a:spcAft>
                <a:spcPts val="0"/>
              </a:spcAft>
              <a:buNone/>
            </a:pPr>
            <a:r>
              <a:rPr lang="en" sz="1800"/>
              <a:t>[</a:t>
            </a:r>
            <a:r>
              <a:rPr b="1" lang="en" sz="1800" u="sng"/>
              <a:t>0,0</a:t>
            </a:r>
            <a:r>
              <a:rPr lang="en" sz="1800"/>
              <a:t>,0,0,0]</a:t>
            </a:r>
            <a:endParaRPr sz="1800"/>
          </a:p>
          <a:p>
            <a:pPr indent="0" lvl="0" marL="0" rtl="0" algn="l">
              <a:spcBef>
                <a:spcPts val="0"/>
              </a:spcBef>
              <a:spcAft>
                <a:spcPts val="0"/>
              </a:spcAft>
              <a:buNone/>
            </a:pPr>
            <a:r>
              <a:rPr lang="en" sz="1800"/>
              <a:t>[</a:t>
            </a:r>
            <a:r>
              <a:rPr b="1" lang="en" sz="1800" u="sng"/>
              <a:t>0,0,0</a:t>
            </a:r>
            <a:r>
              <a:rPr lang="en" sz="1800"/>
              <a:t>,0,0]</a:t>
            </a:r>
            <a:endParaRPr sz="1800"/>
          </a:p>
          <a:p>
            <a:pPr indent="0" lvl="0" marL="0" rtl="0" algn="l">
              <a:spcBef>
                <a:spcPts val="0"/>
              </a:spcBef>
              <a:spcAft>
                <a:spcPts val="0"/>
              </a:spcAft>
              <a:buNone/>
            </a:pPr>
            <a:r>
              <a:rPr lang="en" sz="1800"/>
              <a:t>[</a:t>
            </a:r>
            <a:r>
              <a:rPr b="1" lang="en" sz="1800" u="sng"/>
              <a:t>0,0,0,0</a:t>
            </a:r>
            <a:r>
              <a:rPr lang="en" sz="1800"/>
              <a:t>,0]</a:t>
            </a:r>
            <a:endParaRPr sz="1800"/>
          </a:p>
          <a:p>
            <a:pPr indent="0" lvl="0" marL="0" rtl="0" algn="l">
              <a:spcBef>
                <a:spcPts val="0"/>
              </a:spcBef>
              <a:spcAft>
                <a:spcPts val="0"/>
              </a:spcAft>
              <a:buNone/>
            </a:pPr>
            <a:r>
              <a:rPr lang="en" sz="1800"/>
              <a:t>[</a:t>
            </a:r>
            <a:r>
              <a:rPr b="1" lang="en" sz="1800" u="sng"/>
              <a:t>0,0,0,0,0</a:t>
            </a:r>
            <a:r>
              <a:rPr lang="en" sz="1800"/>
              <a:t>]</a:t>
            </a:r>
            <a:endParaRPr sz="1800"/>
          </a:p>
          <a:p>
            <a:pPr indent="0" lvl="0" marL="0" rtl="0" algn="l">
              <a:spcBef>
                <a:spcPts val="0"/>
              </a:spcBef>
              <a:spcAft>
                <a:spcPts val="0"/>
              </a:spcAft>
              <a:buNone/>
            </a:pPr>
            <a:r>
              <a:rPr lang="en" sz="1800"/>
              <a:t>[0,</a:t>
            </a:r>
            <a:r>
              <a:rPr b="1" lang="en" sz="1800" u="sng"/>
              <a:t>0</a:t>
            </a:r>
            <a:r>
              <a:rPr lang="en" sz="1800"/>
              <a:t>,0,0,0]</a:t>
            </a:r>
            <a:endParaRPr sz="1800"/>
          </a:p>
          <a:p>
            <a:pPr indent="0" lvl="0" marL="0" rtl="0" algn="l">
              <a:spcBef>
                <a:spcPts val="0"/>
              </a:spcBef>
              <a:spcAft>
                <a:spcPts val="0"/>
              </a:spcAft>
              <a:buNone/>
            </a:pPr>
            <a:r>
              <a:rPr lang="en" sz="1800"/>
              <a:t>[0,</a:t>
            </a:r>
            <a:r>
              <a:rPr b="1" lang="en" sz="1800" u="sng"/>
              <a:t>0,0</a:t>
            </a:r>
            <a:r>
              <a:rPr lang="en" sz="1800"/>
              <a:t>,0,0]</a:t>
            </a:r>
            <a:endParaRPr sz="1800"/>
          </a:p>
          <a:p>
            <a:pPr indent="0" lvl="0" marL="0" rtl="0" algn="l">
              <a:spcBef>
                <a:spcPts val="0"/>
              </a:spcBef>
              <a:spcAft>
                <a:spcPts val="0"/>
              </a:spcAft>
              <a:buNone/>
            </a:pPr>
            <a:r>
              <a:rPr lang="en" sz="1800"/>
              <a:t>[0,</a:t>
            </a:r>
            <a:r>
              <a:rPr b="1" lang="en" sz="1800" u="sng"/>
              <a:t>0,0,0</a:t>
            </a:r>
            <a:r>
              <a:rPr lang="en" sz="1800"/>
              <a:t>,0]</a:t>
            </a:r>
            <a:endParaRPr sz="1800"/>
          </a:p>
          <a:p>
            <a:pPr indent="0" lvl="0" marL="0" rtl="0" algn="l">
              <a:spcBef>
                <a:spcPts val="0"/>
              </a:spcBef>
              <a:spcAft>
                <a:spcPts val="0"/>
              </a:spcAft>
              <a:buNone/>
            </a:pPr>
            <a:r>
              <a:rPr lang="en" sz="1800"/>
              <a:t>[0,</a:t>
            </a:r>
            <a:r>
              <a:rPr b="1" lang="en" sz="1800" u="sng"/>
              <a:t>0,0,0,0</a:t>
            </a:r>
            <a:r>
              <a:rPr lang="en" sz="1800"/>
              <a:t>]</a:t>
            </a:r>
            <a:endParaRPr sz="1800"/>
          </a:p>
          <a:p>
            <a:pPr indent="0" lvl="0" marL="0" rtl="0" algn="l">
              <a:spcBef>
                <a:spcPts val="0"/>
              </a:spcBef>
              <a:spcAft>
                <a:spcPts val="0"/>
              </a:spcAft>
              <a:buNone/>
            </a:pPr>
            <a:r>
              <a:rPr lang="en" sz="1800"/>
              <a:t>[0,0,</a:t>
            </a:r>
            <a:r>
              <a:rPr b="1" lang="en" sz="1800" u="sng"/>
              <a:t>0</a:t>
            </a:r>
            <a:r>
              <a:rPr lang="en" sz="1800"/>
              <a:t>,0,0]</a:t>
            </a:r>
            <a:endParaRPr sz="1800"/>
          </a:p>
          <a:p>
            <a:pPr indent="0" lvl="0" marL="0" rtl="0" algn="l">
              <a:spcBef>
                <a:spcPts val="0"/>
              </a:spcBef>
              <a:spcAft>
                <a:spcPts val="0"/>
              </a:spcAft>
              <a:buNone/>
            </a:pPr>
            <a:r>
              <a:rPr lang="en" sz="1800"/>
              <a:t>[0,0,</a:t>
            </a:r>
            <a:r>
              <a:rPr b="1" lang="en" sz="1800" u="sng"/>
              <a:t>0,0</a:t>
            </a:r>
            <a:r>
              <a:rPr lang="en" sz="1800"/>
              <a:t>,0]</a:t>
            </a:r>
            <a:endParaRPr sz="1800"/>
          </a:p>
          <a:p>
            <a:pPr indent="0" lvl="0" marL="0" rtl="0" algn="l">
              <a:spcBef>
                <a:spcPts val="0"/>
              </a:spcBef>
              <a:spcAft>
                <a:spcPts val="0"/>
              </a:spcAft>
              <a:buNone/>
            </a:pPr>
            <a:r>
              <a:rPr lang="en" sz="1800"/>
              <a:t>[0,0,</a:t>
            </a:r>
            <a:r>
              <a:rPr b="1" lang="en" sz="1800" u="sng"/>
              <a:t>0,0,0</a:t>
            </a:r>
            <a:r>
              <a:rPr lang="en" sz="1800"/>
              <a:t>]</a:t>
            </a:r>
            <a:endParaRPr sz="1800"/>
          </a:p>
          <a:p>
            <a:pPr indent="0" lvl="0" marL="0" rtl="0" algn="l">
              <a:spcBef>
                <a:spcPts val="0"/>
              </a:spcBef>
              <a:spcAft>
                <a:spcPts val="0"/>
              </a:spcAft>
              <a:buNone/>
            </a:pPr>
            <a:r>
              <a:rPr lang="en" sz="1800"/>
              <a:t>[0,0,0,</a:t>
            </a:r>
            <a:r>
              <a:rPr b="1" lang="en" sz="1800" u="sng"/>
              <a:t>0</a:t>
            </a:r>
            <a:r>
              <a:rPr lang="en" sz="1800"/>
              <a:t>,0]</a:t>
            </a:r>
            <a:endParaRPr sz="1800"/>
          </a:p>
          <a:p>
            <a:pPr indent="0" lvl="0" marL="0" rtl="0" algn="l">
              <a:spcBef>
                <a:spcPts val="0"/>
              </a:spcBef>
              <a:spcAft>
                <a:spcPts val="0"/>
              </a:spcAft>
              <a:buNone/>
            </a:pPr>
            <a:r>
              <a:rPr lang="en" sz="1800"/>
              <a:t>[0,0,0,</a:t>
            </a:r>
            <a:r>
              <a:rPr b="1" lang="en" sz="1800" u="sng"/>
              <a:t>0,0</a:t>
            </a:r>
            <a:r>
              <a:rPr lang="en" sz="1800"/>
              <a:t>]</a:t>
            </a:r>
            <a:endParaRPr sz="1800"/>
          </a:p>
          <a:p>
            <a:pPr indent="0" lvl="0" marL="0" rtl="0" algn="l">
              <a:spcBef>
                <a:spcPts val="0"/>
              </a:spcBef>
              <a:spcAft>
                <a:spcPts val="0"/>
              </a:spcAft>
              <a:buNone/>
            </a:pPr>
            <a:r>
              <a:rPr lang="en" sz="1800"/>
              <a:t>[0,0,0,0,</a:t>
            </a:r>
            <a:r>
              <a:rPr b="1" lang="en" sz="1800" u="sng"/>
              <a:t>0</a:t>
            </a:r>
            <a:r>
              <a:rPr lang="en" sz="1800"/>
              <a: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38"/>
                                        </p:tgtEl>
                                        <p:attrNameLst>
                                          <p:attrName>style.visibility</p:attrName>
                                        </p:attrNameLst>
                                      </p:cBhvr>
                                      <p:to>
                                        <p:strVal val="visible"/>
                                      </p:to>
                                    </p:set>
                                    <p:anim calcmode="lin" valueType="num">
                                      <p:cBhvr additive="base">
                                        <p:cTn dur="1000"/>
                                        <p:tgtEl>
                                          <p:spTgt spid="14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39"/>
                                        </p:tgtEl>
                                        <p:attrNameLst>
                                          <p:attrName>style.visibility</p:attrName>
                                        </p:attrNameLst>
                                      </p:cBhvr>
                                      <p:to>
                                        <p:strVal val="visible"/>
                                      </p:to>
                                    </p:set>
                                    <p:anim calcmode="lin" valueType="num">
                                      <p:cBhvr additive="base">
                                        <p:cTn dur="1000"/>
                                        <p:tgtEl>
                                          <p:spTgt spid="14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Looking Ahead</a:t>
            </a:r>
            <a:endParaRPr/>
          </a:p>
        </p:txBody>
      </p:sp>
      <p:sp>
        <p:nvSpPr>
          <p:cNvPr id="1445" name="Google Shape;1445;p123"/>
          <p:cNvSpPr txBox="1"/>
          <p:nvPr>
            <p:ph idx="1" type="body"/>
          </p:nvPr>
        </p:nvSpPr>
        <p:spPr>
          <a:xfrm>
            <a:off x="1303800" y="120562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Good Luck! Midterm break next week!</a:t>
            </a:r>
            <a:endParaRPr sz="2000"/>
          </a:p>
          <a:p>
            <a:pPr indent="-355600" lvl="0" marL="457200" rtl="0" algn="l">
              <a:spcBef>
                <a:spcPts val="0"/>
              </a:spcBef>
              <a:spcAft>
                <a:spcPts val="0"/>
              </a:spcAft>
              <a:buSzPts val="2000"/>
              <a:buChar char="●"/>
            </a:pPr>
            <a:r>
              <a:rPr lang="en" sz="2000"/>
              <a:t>Hackathon is on March 16th this Saturday!</a:t>
            </a:r>
            <a:endParaRPr sz="2000"/>
          </a:p>
          <a:p>
            <a:pPr indent="-355600" lvl="0" marL="457200" rtl="0" algn="l">
              <a:spcBef>
                <a:spcPts val="0"/>
              </a:spcBef>
              <a:spcAft>
                <a:spcPts val="0"/>
              </a:spcAft>
              <a:buSzPts val="2000"/>
              <a:buChar char="●"/>
            </a:pPr>
            <a:r>
              <a:rPr lang="en" sz="2000"/>
              <a:t>Make sure you get boilerplate/example code from the GitHub!</a:t>
            </a:r>
            <a:endParaRPr sz="2000"/>
          </a:p>
          <a:p>
            <a:pPr indent="0" lvl="0" marL="457200" rtl="0" algn="l">
              <a:spcBef>
                <a:spcPts val="1200"/>
              </a:spcBef>
              <a:spcAft>
                <a:spcPts val="1200"/>
              </a:spcAft>
              <a:buNone/>
            </a:pPr>
            <a:r>
              <a:t/>
            </a:r>
            <a:endParaRPr sz="2000"/>
          </a:p>
        </p:txBody>
      </p:sp>
      <p:pic>
        <p:nvPicPr>
          <p:cNvPr id="1446" name="Google Shape;1446;p123"/>
          <p:cNvPicPr preferRelativeResize="0"/>
          <p:nvPr/>
        </p:nvPicPr>
        <p:blipFill>
          <a:blip r:embed="rId3">
            <a:alphaModFix/>
          </a:blip>
          <a:stretch>
            <a:fillRect/>
          </a:stretch>
        </p:blipFill>
        <p:spPr>
          <a:xfrm>
            <a:off x="1303800" y="2718600"/>
            <a:ext cx="6905300" cy="226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45"/>
                                        </p:tgtEl>
                                        <p:attrNameLst>
                                          <p:attrName>style.visibility</p:attrName>
                                        </p:attrNameLst>
                                      </p:cBhvr>
                                      <p:to>
                                        <p:strVal val="visible"/>
                                      </p:to>
                                    </p:set>
                                    <p:anim calcmode="lin" valueType="num">
                                      <p:cBhvr additive="base">
                                        <p:cTn dur="1"/>
                                        <p:tgtEl>
                                          <p:spTgt spid="14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6"/>
                                        </p:tgtEl>
                                        <p:attrNameLst>
                                          <p:attrName>style.visibility</p:attrName>
                                        </p:attrNameLst>
                                      </p:cBhvr>
                                      <p:to>
                                        <p:strVal val="visible"/>
                                      </p:to>
                                    </p:set>
                                    <p:animEffect filter="fade" transition="in">
                                      <p:cBhvr>
                                        <p:cTn dur="1000"/>
                                        <p:tgtEl>
                                          <p:spTgt spid="1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24"/>
          <p:cNvSpPr txBox="1"/>
          <p:nvPr>
            <p:ph type="ctrTitle"/>
          </p:nvPr>
        </p:nvSpPr>
        <p:spPr>
          <a:xfrm>
            <a:off x="406400" y="1613825"/>
            <a:ext cx="46731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Weekcode</a:t>
            </a:r>
            <a:endParaRPr sz="7200"/>
          </a:p>
          <a:p>
            <a:pPr indent="0" lvl="0" marL="0" rtl="0" algn="l">
              <a:spcBef>
                <a:spcPts val="0"/>
              </a:spcBef>
              <a:spcAft>
                <a:spcPts val="0"/>
              </a:spcAft>
              <a:buNone/>
            </a:pPr>
            <a:r>
              <a:rPr i="1" lang="en"/>
              <a:t>Tree Month</a:t>
            </a:r>
            <a:endParaRPr i="1"/>
          </a:p>
        </p:txBody>
      </p:sp>
      <p:sp>
        <p:nvSpPr>
          <p:cNvPr id="1452" name="Google Shape;1452;p124"/>
          <p:cNvSpPr txBox="1"/>
          <p:nvPr>
            <p:ph idx="1" type="subTitle"/>
          </p:nvPr>
        </p:nvSpPr>
        <p:spPr>
          <a:xfrm>
            <a:off x="406400" y="3486725"/>
            <a:ext cx="4255500" cy="1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Week 8: The Tree Vocabulary Exercise, Tree Properties Exercise, and Tree Memory Exercise</a:t>
            </a:r>
            <a:endParaRPr sz="2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25"/>
          <p:cNvSpPr txBox="1"/>
          <p:nvPr>
            <p:ph type="title"/>
          </p:nvPr>
        </p:nvSpPr>
        <p:spPr>
          <a:xfrm>
            <a:off x="1277000" y="2101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April is Tree Month</a:t>
            </a:r>
            <a:endParaRPr>
              <a:solidFill>
                <a:srgbClr val="674EA7"/>
              </a:solidFill>
            </a:endParaRPr>
          </a:p>
        </p:txBody>
      </p:sp>
      <p:sp>
        <p:nvSpPr>
          <p:cNvPr id="1458" name="Google Shape;1458;p125"/>
          <p:cNvSpPr txBox="1"/>
          <p:nvPr>
            <p:ph idx="1" type="body"/>
          </p:nvPr>
        </p:nvSpPr>
        <p:spPr>
          <a:xfrm>
            <a:off x="1116275" y="81132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Every Weekcode in April will be related to Trees</a:t>
            </a:r>
            <a:endParaRPr sz="2000"/>
          </a:p>
        </p:txBody>
      </p:sp>
      <p:sp>
        <p:nvSpPr>
          <p:cNvPr id="1459" name="Google Shape;1459;p125"/>
          <p:cNvSpPr txBox="1"/>
          <p:nvPr>
            <p:ph idx="1" type="body"/>
          </p:nvPr>
        </p:nvSpPr>
        <p:spPr>
          <a:xfrm>
            <a:off x="1116275" y="120942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This week will cover Tree fundamentals</a:t>
            </a:r>
            <a:endParaRPr sz="2000"/>
          </a:p>
        </p:txBody>
      </p:sp>
      <p:sp>
        <p:nvSpPr>
          <p:cNvPr id="1460" name="Google Shape;1460;p125"/>
          <p:cNvSpPr txBox="1"/>
          <p:nvPr>
            <p:ph idx="1" type="body"/>
          </p:nvPr>
        </p:nvSpPr>
        <p:spPr>
          <a:xfrm>
            <a:off x="1116275" y="1653275"/>
            <a:ext cx="7030500" cy="58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Following weeks will cover various Tree data structures</a:t>
            </a:r>
            <a:endParaRPr sz="2000"/>
          </a:p>
        </p:txBody>
      </p:sp>
      <p:pic>
        <p:nvPicPr>
          <p:cNvPr id="1461" name="Google Shape;1461;p125"/>
          <p:cNvPicPr preferRelativeResize="0"/>
          <p:nvPr/>
        </p:nvPicPr>
        <p:blipFill>
          <a:blip r:embed="rId3">
            <a:alphaModFix/>
          </a:blip>
          <a:stretch>
            <a:fillRect/>
          </a:stretch>
        </p:blipFill>
        <p:spPr>
          <a:xfrm>
            <a:off x="0" y="2116325"/>
            <a:ext cx="9144000" cy="302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58"/>
                                        </p:tgtEl>
                                        <p:attrNameLst>
                                          <p:attrName>style.visibility</p:attrName>
                                        </p:attrNameLst>
                                      </p:cBhvr>
                                      <p:to>
                                        <p:strVal val="visible"/>
                                      </p:to>
                                    </p:set>
                                    <p:anim calcmode="lin" valueType="num">
                                      <p:cBhvr additive="base">
                                        <p:cTn dur="1000"/>
                                        <p:tgtEl>
                                          <p:spTgt spid="14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59"/>
                                        </p:tgtEl>
                                        <p:attrNameLst>
                                          <p:attrName>style.visibility</p:attrName>
                                        </p:attrNameLst>
                                      </p:cBhvr>
                                      <p:to>
                                        <p:strVal val="visible"/>
                                      </p:to>
                                    </p:set>
                                    <p:anim calcmode="lin" valueType="num">
                                      <p:cBhvr additive="base">
                                        <p:cTn dur="1000"/>
                                        <p:tgtEl>
                                          <p:spTgt spid="14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0"/>
                                        </p:tgtEl>
                                        <p:attrNameLst>
                                          <p:attrName>style.visibility</p:attrName>
                                        </p:attrNameLst>
                                      </p:cBhvr>
                                      <p:to>
                                        <p:strVal val="visible"/>
                                      </p:to>
                                    </p:set>
                                    <p:anim calcmode="lin" valueType="num">
                                      <p:cBhvr additive="base">
                                        <p:cTn dur="1000"/>
                                        <p:tgtEl>
                                          <p:spTgt spid="14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61" name="Google Shape;861;p4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2" name="Google Shape;862;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26"/>
          <p:cNvSpPr txBox="1"/>
          <p:nvPr>
            <p:ph type="title"/>
          </p:nvPr>
        </p:nvSpPr>
        <p:spPr>
          <a:xfrm>
            <a:off x="1172850" y="2183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Real-World Tree Applications</a:t>
            </a:r>
            <a:endParaRPr>
              <a:solidFill>
                <a:srgbClr val="674EA7"/>
              </a:solidFill>
            </a:endParaRPr>
          </a:p>
        </p:txBody>
      </p:sp>
      <p:sp>
        <p:nvSpPr>
          <p:cNvPr id="1467" name="Google Shape;1467;p126"/>
          <p:cNvSpPr txBox="1"/>
          <p:nvPr>
            <p:ph idx="1" type="body"/>
          </p:nvPr>
        </p:nvSpPr>
        <p:spPr>
          <a:xfrm>
            <a:off x="1172850" y="919950"/>
            <a:ext cx="7030500" cy="913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Windows, Unix, and macOS use Trees to organize their hierarchical file systems</a:t>
            </a:r>
            <a:endParaRPr sz="2000"/>
          </a:p>
        </p:txBody>
      </p:sp>
      <p:sp>
        <p:nvSpPr>
          <p:cNvPr id="1468" name="Google Shape;1468;p126"/>
          <p:cNvSpPr txBox="1"/>
          <p:nvPr>
            <p:ph idx="1" type="body"/>
          </p:nvPr>
        </p:nvSpPr>
        <p:spPr>
          <a:xfrm>
            <a:off x="1172850" y="1727200"/>
            <a:ext cx="7030500" cy="913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Compilers rely upon ASTs (Abstract Syntax Trees) to translate syntactically correct code</a:t>
            </a:r>
            <a:endParaRPr sz="2000"/>
          </a:p>
        </p:txBody>
      </p:sp>
      <p:sp>
        <p:nvSpPr>
          <p:cNvPr id="1469" name="Google Shape;1469;p126"/>
          <p:cNvSpPr txBox="1"/>
          <p:nvPr>
            <p:ph idx="1" type="body"/>
          </p:nvPr>
        </p:nvSpPr>
        <p:spPr>
          <a:xfrm>
            <a:off x="1172850" y="2571750"/>
            <a:ext cx="7030500" cy="1369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Compression of files uses entropy coding techniques to identify redundant data, which is built upon Huffman Trees (.jpeg, .zip, .mpeg, ect)</a:t>
            </a:r>
            <a:endParaRPr sz="2000"/>
          </a:p>
        </p:txBody>
      </p:sp>
      <p:sp>
        <p:nvSpPr>
          <p:cNvPr id="1470" name="Google Shape;1470;p126"/>
          <p:cNvSpPr txBox="1"/>
          <p:nvPr>
            <p:ph idx="1" type="body"/>
          </p:nvPr>
        </p:nvSpPr>
        <p:spPr>
          <a:xfrm>
            <a:off x="1172850" y="3831450"/>
            <a:ext cx="7030500" cy="1369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Decision Trees are used in machine learning to predict output based on input, which aids in the regression process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67"/>
                                        </p:tgtEl>
                                        <p:attrNameLst>
                                          <p:attrName>style.visibility</p:attrName>
                                        </p:attrNameLst>
                                      </p:cBhvr>
                                      <p:to>
                                        <p:strVal val="visible"/>
                                      </p:to>
                                    </p:set>
                                    <p:anim calcmode="lin" valueType="num">
                                      <p:cBhvr additive="base">
                                        <p:cTn dur="1000"/>
                                        <p:tgtEl>
                                          <p:spTgt spid="14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69"/>
                                        </p:tgtEl>
                                        <p:attrNameLst>
                                          <p:attrName>style.visibility</p:attrName>
                                        </p:attrNameLst>
                                      </p:cBhvr>
                                      <p:to>
                                        <p:strVal val="visible"/>
                                      </p:to>
                                    </p:set>
                                    <p:anim calcmode="lin" valueType="num">
                                      <p:cBhvr additive="base">
                                        <p:cTn dur="1000"/>
                                        <p:tgtEl>
                                          <p:spTgt spid="14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0"/>
                                        </p:tgtEl>
                                        <p:attrNameLst>
                                          <p:attrName>style.visibility</p:attrName>
                                        </p:attrNameLst>
                                      </p:cBhvr>
                                      <p:to>
                                        <p:strVal val="visible"/>
                                      </p:to>
                                    </p:set>
                                    <p:anim calcmode="lin" valueType="num">
                                      <p:cBhvr additive="base">
                                        <p:cTn dur="1000"/>
                                        <p:tgtEl>
                                          <p:spTgt spid="14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27"/>
          <p:cNvSpPr txBox="1"/>
          <p:nvPr>
            <p:ph type="title"/>
          </p:nvPr>
        </p:nvSpPr>
        <p:spPr>
          <a:xfrm>
            <a:off x="1253800" y="873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Real-World Tree Applications [More]</a:t>
            </a:r>
            <a:endParaRPr>
              <a:solidFill>
                <a:srgbClr val="674EA7"/>
              </a:solidFill>
            </a:endParaRPr>
          </a:p>
        </p:txBody>
      </p:sp>
      <p:sp>
        <p:nvSpPr>
          <p:cNvPr id="1476" name="Google Shape;1476;p127"/>
          <p:cNvSpPr txBox="1"/>
          <p:nvPr>
            <p:ph idx="1" type="body"/>
          </p:nvPr>
        </p:nvSpPr>
        <p:spPr>
          <a:xfrm>
            <a:off x="1172850" y="705650"/>
            <a:ext cx="7030500" cy="11874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Spanning Trees are used in IT networking topologies to ensure efficient broadcasting of data packets and to prevent Bridge Loops</a:t>
            </a:r>
            <a:endParaRPr sz="2000"/>
          </a:p>
        </p:txBody>
      </p:sp>
      <p:sp>
        <p:nvSpPr>
          <p:cNvPr id="1477" name="Google Shape;1477;p127"/>
          <p:cNvSpPr txBox="1"/>
          <p:nvPr>
            <p:ph idx="1" type="body"/>
          </p:nvPr>
        </p:nvSpPr>
        <p:spPr>
          <a:xfrm>
            <a:off x="1172850" y="1751825"/>
            <a:ext cx="7030500" cy="11874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XML/HTML files are parsed as DOM (Document Object Model) Trees (Javascript frontend frameworks manipulate virtual DOMs)</a:t>
            </a:r>
            <a:endParaRPr sz="2000"/>
          </a:p>
        </p:txBody>
      </p:sp>
      <p:sp>
        <p:nvSpPr>
          <p:cNvPr id="1478" name="Google Shape;1478;p127"/>
          <p:cNvSpPr txBox="1"/>
          <p:nvPr>
            <p:ph idx="1" type="body"/>
          </p:nvPr>
        </p:nvSpPr>
        <p:spPr>
          <a:xfrm>
            <a:off x="1253800" y="2880550"/>
            <a:ext cx="7030500" cy="905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B-Trees are often used in large relational databases for various queries </a:t>
            </a:r>
            <a:endParaRPr sz="2000"/>
          </a:p>
        </p:txBody>
      </p:sp>
      <p:sp>
        <p:nvSpPr>
          <p:cNvPr id="1479" name="Google Shape;1479;p127"/>
          <p:cNvSpPr txBox="1"/>
          <p:nvPr>
            <p:ph idx="1" type="body"/>
          </p:nvPr>
        </p:nvSpPr>
        <p:spPr>
          <a:xfrm>
            <a:off x="1253800" y="3702900"/>
            <a:ext cx="7030500" cy="1321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Game designers use Trees to swap objects in accordance to their LOD (Level of Detail) in a scene relative to rendering distance from camera</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6"/>
                                        </p:tgtEl>
                                        <p:attrNameLst>
                                          <p:attrName>style.visibility</p:attrName>
                                        </p:attrNameLst>
                                      </p:cBhvr>
                                      <p:to>
                                        <p:strVal val="visible"/>
                                      </p:to>
                                    </p:set>
                                    <p:anim calcmode="lin" valueType="num">
                                      <p:cBhvr additive="base">
                                        <p:cTn dur="1000"/>
                                        <p:tgtEl>
                                          <p:spTgt spid="14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7"/>
                                        </p:tgtEl>
                                        <p:attrNameLst>
                                          <p:attrName>style.visibility</p:attrName>
                                        </p:attrNameLst>
                                      </p:cBhvr>
                                      <p:to>
                                        <p:strVal val="visible"/>
                                      </p:to>
                                    </p:set>
                                    <p:anim calcmode="lin" valueType="num">
                                      <p:cBhvr additive="base">
                                        <p:cTn dur="1000"/>
                                        <p:tgtEl>
                                          <p:spTgt spid="14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8"/>
                                        </p:tgtEl>
                                        <p:attrNameLst>
                                          <p:attrName>style.visibility</p:attrName>
                                        </p:attrNameLst>
                                      </p:cBhvr>
                                      <p:to>
                                        <p:strVal val="visible"/>
                                      </p:to>
                                    </p:set>
                                    <p:anim calcmode="lin" valueType="num">
                                      <p:cBhvr additive="base">
                                        <p:cTn dur="1000"/>
                                        <p:tgtEl>
                                          <p:spTgt spid="14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9"/>
                                        </p:tgtEl>
                                        <p:attrNameLst>
                                          <p:attrName>style.visibility</p:attrName>
                                        </p:attrNameLst>
                                      </p:cBhvr>
                                      <p:to>
                                        <p:strVal val="visible"/>
                                      </p:to>
                                    </p:set>
                                    <p:anim calcmode="lin" valueType="num">
                                      <p:cBhvr additive="base">
                                        <p:cTn dur="1000"/>
                                        <p:tgtEl>
                                          <p:spTgt spid="14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28"/>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Introduction to Trees</a:t>
            </a:r>
            <a:endParaRPr>
              <a:solidFill>
                <a:srgbClr val="674EA7"/>
              </a:solidFill>
            </a:endParaRPr>
          </a:p>
        </p:txBody>
      </p:sp>
      <p:sp>
        <p:nvSpPr>
          <p:cNvPr id="1485" name="Google Shape;1485;p128"/>
          <p:cNvSpPr txBox="1"/>
          <p:nvPr>
            <p:ph idx="1" type="body"/>
          </p:nvPr>
        </p:nvSpPr>
        <p:spPr>
          <a:xfrm>
            <a:off x="1210050" y="489850"/>
            <a:ext cx="7030500" cy="595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Trees are a type of graph</a:t>
            </a:r>
            <a:endParaRPr sz="2000"/>
          </a:p>
        </p:txBody>
      </p:sp>
      <p:sp>
        <p:nvSpPr>
          <p:cNvPr id="1486" name="Google Shape;1486;p128"/>
          <p:cNvSpPr txBox="1"/>
          <p:nvPr>
            <p:ph idx="1" type="body"/>
          </p:nvPr>
        </p:nvSpPr>
        <p:spPr>
          <a:xfrm>
            <a:off x="1210050" y="883350"/>
            <a:ext cx="7030500" cy="595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Trees come in several varities</a:t>
            </a:r>
            <a:endParaRPr sz="2000"/>
          </a:p>
        </p:txBody>
      </p:sp>
      <p:sp>
        <p:nvSpPr>
          <p:cNvPr id="1487" name="Google Shape;1487;p128"/>
          <p:cNvSpPr txBox="1"/>
          <p:nvPr>
            <p:ph idx="1" type="body"/>
          </p:nvPr>
        </p:nvSpPr>
        <p:spPr>
          <a:xfrm>
            <a:off x="1210050" y="1344600"/>
            <a:ext cx="7030500" cy="1307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Primary components of a Tree:</a:t>
            </a:r>
            <a:endParaRPr sz="2000"/>
          </a:p>
          <a:p>
            <a:pPr indent="-355600" lvl="1" marL="914400" rtl="0" algn="l">
              <a:spcBef>
                <a:spcPts val="0"/>
              </a:spcBef>
              <a:spcAft>
                <a:spcPts val="0"/>
              </a:spcAft>
              <a:buSzPts val="2000"/>
              <a:buChar char="○"/>
            </a:pPr>
            <a:r>
              <a:rPr lang="en" sz="2000"/>
              <a:t>Hierarchical</a:t>
            </a:r>
            <a:endParaRPr sz="2000"/>
          </a:p>
          <a:p>
            <a:pPr indent="-355600" lvl="1" marL="914400" rtl="0" algn="l">
              <a:spcBef>
                <a:spcPts val="0"/>
              </a:spcBef>
              <a:spcAft>
                <a:spcPts val="0"/>
              </a:spcAft>
              <a:buSzPts val="2000"/>
              <a:buChar char="○"/>
            </a:pPr>
            <a:r>
              <a:rPr lang="en" sz="2000"/>
              <a:t>Non-Linear</a:t>
            </a:r>
            <a:endParaRPr sz="2000"/>
          </a:p>
          <a:p>
            <a:pPr indent="-355600" lvl="1" marL="914400" rtl="0" algn="l">
              <a:spcBef>
                <a:spcPts val="0"/>
              </a:spcBef>
              <a:spcAft>
                <a:spcPts val="0"/>
              </a:spcAft>
              <a:buSzPts val="2000"/>
              <a:buChar char="○"/>
            </a:pPr>
            <a:r>
              <a:rPr lang="en" sz="2000"/>
              <a:t>Relationships</a:t>
            </a:r>
            <a:endParaRPr sz="2000"/>
          </a:p>
        </p:txBody>
      </p:sp>
      <p:pic>
        <p:nvPicPr>
          <p:cNvPr id="1488" name="Google Shape;1488;p128"/>
          <p:cNvPicPr preferRelativeResize="0"/>
          <p:nvPr/>
        </p:nvPicPr>
        <p:blipFill>
          <a:blip r:embed="rId3">
            <a:alphaModFix/>
          </a:blip>
          <a:stretch>
            <a:fillRect/>
          </a:stretch>
        </p:blipFill>
        <p:spPr>
          <a:xfrm>
            <a:off x="3924600" y="1772975"/>
            <a:ext cx="4875625" cy="3183000"/>
          </a:xfrm>
          <a:prstGeom prst="rect">
            <a:avLst/>
          </a:prstGeom>
          <a:noFill/>
          <a:ln>
            <a:noFill/>
          </a:ln>
        </p:spPr>
      </p:pic>
      <p:pic>
        <p:nvPicPr>
          <p:cNvPr id="1489" name="Google Shape;1489;p128"/>
          <p:cNvPicPr preferRelativeResize="0"/>
          <p:nvPr/>
        </p:nvPicPr>
        <p:blipFill>
          <a:blip r:embed="rId4">
            <a:alphaModFix/>
          </a:blip>
          <a:stretch>
            <a:fillRect/>
          </a:stretch>
        </p:blipFill>
        <p:spPr>
          <a:xfrm>
            <a:off x="380100" y="2911550"/>
            <a:ext cx="2902950" cy="19271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85"/>
                                        </p:tgtEl>
                                        <p:attrNameLst>
                                          <p:attrName>style.visibility</p:attrName>
                                        </p:attrNameLst>
                                      </p:cBhvr>
                                      <p:to>
                                        <p:strVal val="visible"/>
                                      </p:to>
                                    </p:set>
                                    <p:anim calcmode="lin" valueType="num">
                                      <p:cBhvr additive="base">
                                        <p:cTn dur="1000"/>
                                        <p:tgtEl>
                                          <p:spTgt spid="14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86"/>
                                        </p:tgtEl>
                                        <p:attrNameLst>
                                          <p:attrName>style.visibility</p:attrName>
                                        </p:attrNameLst>
                                      </p:cBhvr>
                                      <p:to>
                                        <p:strVal val="visible"/>
                                      </p:to>
                                    </p:set>
                                    <p:anim calcmode="lin" valueType="num">
                                      <p:cBhvr additive="base">
                                        <p:cTn dur="1000"/>
                                        <p:tgtEl>
                                          <p:spTgt spid="14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87"/>
                                        </p:tgtEl>
                                        <p:attrNameLst>
                                          <p:attrName>style.visibility</p:attrName>
                                        </p:attrNameLst>
                                      </p:cBhvr>
                                      <p:to>
                                        <p:strVal val="visible"/>
                                      </p:to>
                                    </p:set>
                                    <p:anim calcmode="lin" valueType="num">
                                      <p:cBhvr additive="base">
                                        <p:cTn dur="1000"/>
                                        <p:tgtEl>
                                          <p:spTgt spid="14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88"/>
                                        </p:tgtEl>
                                        <p:attrNameLst>
                                          <p:attrName>style.visibility</p:attrName>
                                        </p:attrNameLst>
                                      </p:cBhvr>
                                      <p:to>
                                        <p:strVal val="visible"/>
                                      </p:to>
                                    </p:set>
                                    <p:anim calcmode="lin" valueType="num">
                                      <p:cBhvr additive="base">
                                        <p:cTn dur="1000"/>
                                        <p:tgtEl>
                                          <p:spTgt spid="14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9"/>
                                        </p:tgtEl>
                                        <p:attrNameLst>
                                          <p:attrName>style.visibility</p:attrName>
                                        </p:attrNameLst>
                                      </p:cBhvr>
                                      <p:to>
                                        <p:strVal val="visible"/>
                                      </p:to>
                                    </p:set>
                                    <p:anim calcmode="lin" valueType="num">
                                      <p:cBhvr additive="base">
                                        <p:cTn dur="1000"/>
                                        <p:tgtEl>
                                          <p:spTgt spid="14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29"/>
          <p:cNvSpPr txBox="1"/>
          <p:nvPr>
            <p:ph type="title"/>
          </p:nvPr>
        </p:nvSpPr>
        <p:spPr>
          <a:xfrm>
            <a:off x="1303800" y="89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Relationships within a Tree </a:t>
            </a:r>
            <a:endParaRPr>
              <a:solidFill>
                <a:srgbClr val="674EA7"/>
              </a:solidFill>
            </a:endParaRPr>
          </a:p>
        </p:txBody>
      </p:sp>
      <p:sp>
        <p:nvSpPr>
          <p:cNvPr id="1495" name="Google Shape;1495;p129"/>
          <p:cNvSpPr txBox="1"/>
          <p:nvPr>
            <p:ph idx="1" type="body"/>
          </p:nvPr>
        </p:nvSpPr>
        <p:spPr>
          <a:xfrm>
            <a:off x="1399050" y="1004575"/>
            <a:ext cx="7030500" cy="37011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solidFill>
                  <a:srgbClr val="351C75"/>
                </a:solidFill>
              </a:rPr>
              <a:t>Node</a:t>
            </a:r>
            <a:r>
              <a:rPr lang="en" sz="2000"/>
              <a:t>: Individual item on a Tree</a:t>
            </a:r>
            <a:endParaRPr sz="2000"/>
          </a:p>
          <a:p>
            <a:pPr indent="-355600" lvl="0" marL="457200" rtl="0" algn="l">
              <a:spcBef>
                <a:spcPts val="0"/>
              </a:spcBef>
              <a:spcAft>
                <a:spcPts val="0"/>
              </a:spcAft>
              <a:buSzPts val="2000"/>
              <a:buChar char="●"/>
            </a:pPr>
            <a:r>
              <a:rPr b="1" lang="en" sz="2000">
                <a:solidFill>
                  <a:srgbClr val="351C75"/>
                </a:solidFill>
              </a:rPr>
              <a:t>Edge</a:t>
            </a:r>
            <a:r>
              <a:rPr lang="en" sz="2000"/>
              <a:t>: Relational links between Nodes</a:t>
            </a:r>
            <a:endParaRPr sz="2000"/>
          </a:p>
          <a:p>
            <a:pPr indent="-355600" lvl="0" marL="457200" rtl="0" algn="l">
              <a:spcBef>
                <a:spcPts val="0"/>
              </a:spcBef>
              <a:spcAft>
                <a:spcPts val="0"/>
              </a:spcAft>
              <a:buSzPts val="2000"/>
              <a:buChar char="●"/>
            </a:pPr>
            <a:r>
              <a:rPr b="1" lang="en" sz="2000">
                <a:solidFill>
                  <a:srgbClr val="351C75"/>
                </a:solidFill>
              </a:rPr>
              <a:t>Parent</a:t>
            </a:r>
            <a:r>
              <a:rPr lang="en" sz="2000"/>
              <a:t>: A Node that derives other Nodes</a:t>
            </a:r>
            <a:endParaRPr sz="2000"/>
          </a:p>
          <a:p>
            <a:pPr indent="-355600" lvl="0" marL="457200" rtl="0" algn="l">
              <a:spcBef>
                <a:spcPts val="0"/>
              </a:spcBef>
              <a:spcAft>
                <a:spcPts val="0"/>
              </a:spcAft>
              <a:buSzPts val="2000"/>
              <a:buChar char="●"/>
            </a:pPr>
            <a:r>
              <a:rPr b="1" lang="en" sz="2000">
                <a:solidFill>
                  <a:srgbClr val="351C75"/>
                </a:solidFill>
              </a:rPr>
              <a:t>Child</a:t>
            </a:r>
            <a:r>
              <a:rPr lang="en" sz="2000"/>
              <a:t>: A Node derived from a Node</a:t>
            </a:r>
            <a:endParaRPr sz="2000"/>
          </a:p>
          <a:p>
            <a:pPr indent="-355600" lvl="0" marL="457200" rtl="0" algn="l">
              <a:spcBef>
                <a:spcPts val="0"/>
              </a:spcBef>
              <a:spcAft>
                <a:spcPts val="0"/>
              </a:spcAft>
              <a:buSzPts val="2000"/>
              <a:buChar char="●"/>
            </a:pPr>
            <a:r>
              <a:rPr b="1" lang="en" sz="2000">
                <a:solidFill>
                  <a:srgbClr val="351C75"/>
                </a:solidFill>
              </a:rPr>
              <a:t>Sibling</a:t>
            </a:r>
            <a:r>
              <a:rPr lang="en" sz="2000"/>
              <a:t>: Children derived of the same Parents</a:t>
            </a:r>
            <a:endParaRPr sz="2000"/>
          </a:p>
          <a:p>
            <a:pPr indent="-355600" lvl="0" marL="457200" rtl="0" algn="l">
              <a:spcBef>
                <a:spcPts val="0"/>
              </a:spcBef>
              <a:spcAft>
                <a:spcPts val="0"/>
              </a:spcAft>
              <a:buSzPts val="2000"/>
              <a:buChar char="●"/>
            </a:pPr>
            <a:r>
              <a:rPr b="1" lang="en" sz="2000">
                <a:solidFill>
                  <a:srgbClr val="351C75"/>
                </a:solidFill>
              </a:rPr>
              <a:t>Leaf</a:t>
            </a:r>
            <a:r>
              <a:rPr lang="en" sz="2000"/>
              <a:t>: A Child with no Children of its own</a:t>
            </a:r>
            <a:endParaRPr sz="2000"/>
          </a:p>
          <a:p>
            <a:pPr indent="-355600" lvl="0" marL="457200" rtl="0" algn="l">
              <a:spcBef>
                <a:spcPts val="0"/>
              </a:spcBef>
              <a:spcAft>
                <a:spcPts val="0"/>
              </a:spcAft>
              <a:buSzPts val="2000"/>
              <a:buChar char="●"/>
            </a:pPr>
            <a:r>
              <a:rPr b="1" lang="en" sz="2000">
                <a:solidFill>
                  <a:srgbClr val="351C75"/>
                </a:solidFill>
              </a:rPr>
              <a:t>Ancestor</a:t>
            </a:r>
            <a:r>
              <a:rPr lang="en" sz="2000"/>
              <a:t>: A Parent with “Grandchildren”</a:t>
            </a:r>
            <a:endParaRPr sz="2000"/>
          </a:p>
          <a:p>
            <a:pPr indent="-355600" lvl="0" marL="457200" rtl="0" algn="l">
              <a:spcBef>
                <a:spcPts val="0"/>
              </a:spcBef>
              <a:spcAft>
                <a:spcPts val="0"/>
              </a:spcAft>
              <a:buSzPts val="2000"/>
              <a:buChar char="●"/>
            </a:pPr>
            <a:r>
              <a:rPr b="1" lang="en" sz="2000">
                <a:solidFill>
                  <a:srgbClr val="351C75"/>
                </a:solidFill>
              </a:rPr>
              <a:t>Descendant</a:t>
            </a:r>
            <a:r>
              <a:rPr lang="en" sz="2000"/>
              <a:t>: A “Grandchild” of an Ancestor</a:t>
            </a:r>
            <a:endParaRPr sz="2000"/>
          </a:p>
          <a:p>
            <a:pPr indent="-355600" lvl="0" marL="457200" rtl="0" algn="l">
              <a:spcBef>
                <a:spcPts val="0"/>
              </a:spcBef>
              <a:spcAft>
                <a:spcPts val="0"/>
              </a:spcAft>
              <a:buSzPts val="2000"/>
              <a:buChar char="●"/>
            </a:pPr>
            <a:r>
              <a:rPr b="1" lang="en" sz="2000">
                <a:solidFill>
                  <a:srgbClr val="351C75"/>
                </a:solidFill>
              </a:rPr>
              <a:t>Root</a:t>
            </a:r>
            <a:r>
              <a:rPr lang="en" sz="2000"/>
              <a:t>: The Ancestor of all Nodes on the Tree</a:t>
            </a:r>
            <a:endParaRPr sz="2000"/>
          </a:p>
          <a:p>
            <a:pPr indent="-355600" lvl="0" marL="457200" rtl="0" algn="l">
              <a:spcBef>
                <a:spcPts val="0"/>
              </a:spcBef>
              <a:spcAft>
                <a:spcPts val="0"/>
              </a:spcAft>
              <a:buSzPts val="2000"/>
              <a:buChar char="●"/>
            </a:pPr>
            <a:r>
              <a:rPr b="1" lang="en" sz="2000">
                <a:solidFill>
                  <a:srgbClr val="351C75"/>
                </a:solidFill>
              </a:rPr>
              <a:t>Subtree</a:t>
            </a:r>
            <a:r>
              <a:rPr lang="en" sz="2000"/>
              <a:t>: A Tree within a Tree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5"/>
                                        </p:tgtEl>
                                        <p:attrNameLst>
                                          <p:attrName>style.visibility</p:attrName>
                                        </p:attrNameLst>
                                      </p:cBhvr>
                                      <p:to>
                                        <p:strVal val="visible"/>
                                      </p:to>
                                    </p:set>
                                    <p:anim calcmode="lin" valueType="num">
                                      <p:cBhvr additive="base">
                                        <p:cTn dur="1000"/>
                                        <p:tgtEl>
                                          <p:spTgt spid="14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pic>
        <p:nvPicPr>
          <p:cNvPr id="1500" name="Google Shape;1500;p130"/>
          <p:cNvPicPr preferRelativeResize="0"/>
          <p:nvPr/>
        </p:nvPicPr>
        <p:blipFill>
          <a:blip r:embed="rId3">
            <a:alphaModFix/>
          </a:blip>
          <a:stretch>
            <a:fillRect/>
          </a:stretch>
        </p:blipFill>
        <p:spPr>
          <a:xfrm>
            <a:off x="152400" y="152400"/>
            <a:ext cx="8634425" cy="48386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pic>
        <p:nvPicPr>
          <p:cNvPr id="1505" name="Google Shape;1505;p131"/>
          <p:cNvPicPr preferRelativeResize="0"/>
          <p:nvPr/>
        </p:nvPicPr>
        <p:blipFill>
          <a:blip r:embed="rId3">
            <a:alphaModFix/>
          </a:blip>
          <a:stretch>
            <a:fillRect/>
          </a:stretch>
        </p:blipFill>
        <p:spPr>
          <a:xfrm>
            <a:off x="228600" y="228600"/>
            <a:ext cx="8714775" cy="48571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32"/>
          <p:cNvSpPr txBox="1"/>
          <p:nvPr>
            <p:ph type="title"/>
          </p:nvPr>
        </p:nvSpPr>
        <p:spPr>
          <a:xfrm>
            <a:off x="1303800" y="2890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The Many Forms of Trees</a:t>
            </a:r>
            <a:endParaRPr>
              <a:solidFill>
                <a:srgbClr val="674EA7"/>
              </a:solidFill>
            </a:endParaRPr>
          </a:p>
        </p:txBody>
      </p:sp>
      <p:sp>
        <p:nvSpPr>
          <p:cNvPr id="1511" name="Google Shape;1511;p132"/>
          <p:cNvSpPr txBox="1"/>
          <p:nvPr>
            <p:ph idx="1" type="body"/>
          </p:nvPr>
        </p:nvSpPr>
        <p:spPr>
          <a:xfrm>
            <a:off x="1244275" y="858975"/>
            <a:ext cx="7030500" cy="4105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Trees can take can be organized into various forms:</a:t>
            </a:r>
            <a:endParaRPr sz="2000"/>
          </a:p>
          <a:p>
            <a:pPr indent="-355600" lvl="1" marL="914400" rtl="0" algn="l">
              <a:spcBef>
                <a:spcPts val="0"/>
              </a:spcBef>
              <a:spcAft>
                <a:spcPts val="0"/>
              </a:spcAft>
              <a:buSzPts val="2000"/>
              <a:buChar char="○"/>
            </a:pPr>
            <a:r>
              <a:rPr lang="en" sz="2000"/>
              <a:t>Binary Tree</a:t>
            </a:r>
            <a:endParaRPr sz="2000"/>
          </a:p>
          <a:p>
            <a:pPr indent="-355600" lvl="2" marL="1371600" rtl="0" algn="l">
              <a:spcBef>
                <a:spcPts val="0"/>
              </a:spcBef>
              <a:spcAft>
                <a:spcPts val="0"/>
              </a:spcAft>
              <a:buSzPts val="2000"/>
              <a:buChar char="■"/>
            </a:pPr>
            <a:r>
              <a:rPr lang="en" sz="2000"/>
              <a:t>Heap</a:t>
            </a:r>
            <a:endParaRPr sz="2000"/>
          </a:p>
          <a:p>
            <a:pPr indent="-355600" lvl="3" marL="1828800" rtl="0" algn="l">
              <a:spcBef>
                <a:spcPts val="0"/>
              </a:spcBef>
              <a:spcAft>
                <a:spcPts val="0"/>
              </a:spcAft>
              <a:buSzPts val="2000"/>
              <a:buChar char="●"/>
            </a:pPr>
            <a:r>
              <a:rPr lang="en" sz="2000"/>
              <a:t>Max Heap</a:t>
            </a:r>
            <a:endParaRPr sz="2000"/>
          </a:p>
          <a:p>
            <a:pPr indent="-355600" lvl="3" marL="1828800" rtl="0" algn="l">
              <a:spcBef>
                <a:spcPts val="0"/>
              </a:spcBef>
              <a:spcAft>
                <a:spcPts val="0"/>
              </a:spcAft>
              <a:buSzPts val="2000"/>
              <a:buChar char="●"/>
            </a:pPr>
            <a:r>
              <a:rPr lang="en" sz="2000"/>
              <a:t>Min Heap</a:t>
            </a:r>
            <a:endParaRPr sz="2000"/>
          </a:p>
          <a:p>
            <a:pPr indent="-355600" lvl="1" marL="914400" rtl="0" algn="l">
              <a:spcBef>
                <a:spcPts val="0"/>
              </a:spcBef>
              <a:spcAft>
                <a:spcPts val="0"/>
              </a:spcAft>
              <a:buSzPts val="2000"/>
              <a:buChar char="○"/>
            </a:pPr>
            <a:r>
              <a:rPr lang="en" sz="2000"/>
              <a:t>Binary Search Tree</a:t>
            </a:r>
            <a:endParaRPr sz="2000"/>
          </a:p>
          <a:p>
            <a:pPr indent="-355600" lvl="2" marL="1371600" rtl="0" algn="l">
              <a:spcBef>
                <a:spcPts val="0"/>
              </a:spcBef>
              <a:spcAft>
                <a:spcPts val="0"/>
              </a:spcAft>
              <a:buSzPts val="2000"/>
              <a:buChar char="■"/>
            </a:pPr>
            <a:r>
              <a:rPr lang="en" sz="2000"/>
              <a:t>Splay Tree</a:t>
            </a:r>
            <a:endParaRPr sz="2000"/>
          </a:p>
          <a:p>
            <a:pPr indent="-355600" lvl="1" marL="914400" rtl="0" algn="l">
              <a:spcBef>
                <a:spcPts val="0"/>
              </a:spcBef>
              <a:spcAft>
                <a:spcPts val="0"/>
              </a:spcAft>
              <a:buSzPts val="2000"/>
              <a:buChar char="○"/>
            </a:pPr>
            <a:r>
              <a:rPr lang="en" sz="2000"/>
              <a:t>AVL Tree</a:t>
            </a:r>
            <a:endParaRPr sz="2000"/>
          </a:p>
          <a:p>
            <a:pPr indent="-355600" lvl="1" marL="914400" rtl="0" algn="l">
              <a:spcBef>
                <a:spcPts val="0"/>
              </a:spcBef>
              <a:spcAft>
                <a:spcPts val="0"/>
              </a:spcAft>
              <a:buSzPts val="2000"/>
              <a:buChar char="○"/>
            </a:pPr>
            <a:r>
              <a:rPr lang="en" sz="2000"/>
              <a:t>Red-Black Tree</a:t>
            </a:r>
            <a:endParaRPr sz="2000"/>
          </a:p>
          <a:p>
            <a:pPr indent="-355600" lvl="1" marL="914400" rtl="0" algn="l">
              <a:spcBef>
                <a:spcPts val="0"/>
              </a:spcBef>
              <a:spcAft>
                <a:spcPts val="0"/>
              </a:spcAft>
              <a:buSzPts val="2000"/>
              <a:buChar char="○"/>
            </a:pPr>
            <a:r>
              <a:rPr lang="en" sz="2000"/>
              <a:t>Trie</a:t>
            </a:r>
            <a:endParaRPr sz="2000"/>
          </a:p>
          <a:p>
            <a:pPr indent="-355600" lvl="1" marL="914400" rtl="0" algn="l">
              <a:spcBef>
                <a:spcPts val="0"/>
              </a:spcBef>
              <a:spcAft>
                <a:spcPts val="0"/>
              </a:spcAft>
              <a:buSzPts val="2000"/>
              <a:buChar char="○"/>
            </a:pPr>
            <a:r>
              <a:rPr lang="en" sz="2000"/>
              <a:t>B-Tree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1"/>
                                        </p:tgtEl>
                                        <p:attrNameLst>
                                          <p:attrName>style.visibility</p:attrName>
                                        </p:attrNameLst>
                                      </p:cBhvr>
                                      <p:to>
                                        <p:strVal val="visible"/>
                                      </p:to>
                                    </p:set>
                                    <p:anim calcmode="lin" valueType="num">
                                      <p:cBhvr additive="base">
                                        <p:cTn dur="1000"/>
                                        <p:tgtEl>
                                          <p:spTgt spid="15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17" name="Google Shape;1517;p13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8" name="Google Shape;1518;p133"/>
          <p:cNvPicPr preferRelativeResize="0"/>
          <p:nvPr/>
        </p:nvPicPr>
        <p:blipFill>
          <a:blip r:embed="rId3">
            <a:alphaModFix/>
          </a:blip>
          <a:stretch>
            <a:fillRect/>
          </a:stretch>
        </p:blipFill>
        <p:spPr>
          <a:xfrm>
            <a:off x="142875" y="283675"/>
            <a:ext cx="8786825" cy="4776476"/>
          </a:xfrm>
          <a:prstGeom prst="rect">
            <a:avLst/>
          </a:prstGeom>
          <a:noFill/>
          <a:ln>
            <a:noFill/>
          </a:ln>
        </p:spPr>
      </p:pic>
    </p:spTree>
  </p:cSld>
  <p:clrMapOvr>
    <a:masterClrMapping/>
  </p:clrMapOvr>
</p:sld>
</file>

<file path=ppt/slides/slide98.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522" name="Shape 1522"/>
        <p:cNvGrpSpPr/>
        <p:nvPr/>
      </p:nvGrpSpPr>
      <p:grpSpPr>
        <a:xfrm>
          <a:off x="0" y="0"/>
          <a:ext cx="0" cy="0"/>
          <a:chOff x="0" y="0"/>
          <a:chExt cx="0" cy="0"/>
        </a:xfrm>
      </p:grpSpPr>
      <p:sp>
        <p:nvSpPr>
          <p:cNvPr id="1523" name="Google Shape;1523;p134"/>
          <p:cNvSpPr txBox="1"/>
          <p:nvPr>
            <p:ph type="title"/>
          </p:nvPr>
        </p:nvSpPr>
        <p:spPr>
          <a:xfrm>
            <a:off x="1303800" y="217575"/>
            <a:ext cx="7030500" cy="999300"/>
          </a:xfrm>
          <a:prstGeom prst="rect">
            <a:avLst/>
          </a:prstGeom>
        </p:spPr>
        <p:txBody>
          <a:bodyPr anchor="t" anchorCtr="0" bIns="91425" lIns="91425" rIns="91425" spcFirstLastPara="1" tIns="91425" wrap="square">
            <a:normAutofit/>
          </a:bodyPr>
          <a:lstStyle/>
          <a:p>
            <a:pPr algn="l" indent="0" lvl="0" marL="0" rtl="0">
              <a:spcBef>
                <a:spcPts val="0"/>
              </a:spcBef>
              <a:spcAft>
                <a:spcPts val="0"/>
              </a:spcAft>
              <a:buNone/>
            </a:pPr>
            <a:r>
              <a:rPr lang="en">
                <a:solidFill>
                  <a:srgbClr val="674EA7"/>
                </a:solidFill>
              </a:rPr>
              <a:t>Introduction to Tree Validity</a:t>
            </a:r>
            <a:endParaRPr>
              <a:solidFill>
                <a:srgbClr val="674EA7"/>
              </a:solidFill>
            </a:endParaRPr>
          </a:p>
        </p:txBody>
      </p:sp>
      <p:sp>
        <p:nvSpPr>
          <p:cNvPr id="1524" name="Google Shape;1524;p134"/>
          <p:cNvSpPr txBox="1"/>
          <p:nvPr>
            <p:ph idx="1" type="body"/>
          </p:nvPr>
        </p:nvSpPr>
        <p:spPr>
          <a:xfrm>
            <a:off x="1303800" y="847075"/>
            <a:ext cx="7030500" cy="581700"/>
          </a:xfrm>
          <a:prstGeom prst="rect">
            <a:avLst/>
          </a:prstGeom>
        </p:spPr>
        <p:txBody>
          <a:bodyPr anchor="t" anchorCtr="0" bIns="91425" lIns="91425" rIns="91425" spcFirstLastPara="1" tIns="91425" wrap="square">
            <a:noAutofit/>
          </a:bodyPr>
          <a:lstStyle/>
          <a:p>
            <a:pPr algn="l" indent="-355600" lvl="0" marL="457200" rtl="0">
              <a:spcBef>
                <a:spcPts val="0"/>
              </a:spcBef>
              <a:spcAft>
                <a:spcPts val="0"/>
              </a:spcAft>
              <a:buSzPts val="2000"/>
              <a:buChar char="●"/>
            </a:pPr>
            <a:r>
              <a:rPr b="1" lang="en" sz="2000">
                <a:solidFill>
                  <a:srgbClr val="351C75"/>
                </a:solidFill>
              </a:rPr>
              <a:t>Shape</a:t>
            </a:r>
            <a:r>
              <a:rPr lang="en" sz="2000"/>
              <a:t>: The organization of Nodes and Edges of a Tree</a:t>
            </a:r>
            <a:endParaRPr sz="2000"/>
          </a:p>
          <a:p>
            <a:pPr algn="l" indent="0" lvl="0" marL="457200" rtl="0">
              <a:spcBef>
                <a:spcPts val="1200"/>
              </a:spcBef>
              <a:spcAft>
                <a:spcPts val="1200"/>
              </a:spcAft>
              <a:buNone/>
            </a:pPr>
            <a:r>
              <a:t/>
            </a:r>
            <a:endParaRPr sz="2000"/>
          </a:p>
        </p:txBody>
      </p:sp>
      <p:sp>
        <p:nvSpPr>
          <p:cNvPr id="1525" name="Google Shape;1525;p134"/>
          <p:cNvSpPr txBox="1"/>
          <p:nvPr>
            <p:ph idx="1" type="body"/>
          </p:nvPr>
        </p:nvSpPr>
        <p:spPr>
          <a:xfrm>
            <a:off x="1303800" y="1364188"/>
            <a:ext cx="7030500" cy="1274700"/>
          </a:xfrm>
          <a:prstGeom prst="rect">
            <a:avLst/>
          </a:prstGeom>
        </p:spPr>
        <p:txBody>
          <a:bodyPr anchor="t" anchorCtr="0" bIns="91425" lIns="91425" rIns="91425" spcFirstLastPara="1" tIns="91425" wrap="square">
            <a:noAutofit/>
          </a:bodyPr>
          <a:lstStyle/>
          <a:p>
            <a:pPr algn="l" indent="-355600" lvl="0" marL="457200" rtl="0">
              <a:spcBef>
                <a:spcPts val="0"/>
              </a:spcBef>
              <a:spcAft>
                <a:spcPts val="0"/>
              </a:spcAft>
              <a:buSzPts val="2000"/>
              <a:buChar char="●"/>
            </a:pPr>
            <a:r>
              <a:rPr lang="en" sz="2000"/>
              <a:t>The Shape of a Tree can change from Tree type to Tree type, and each Tree type will have some unique rules for Shape validity</a:t>
            </a:r>
            <a:endParaRPr sz="2000"/>
          </a:p>
          <a:p>
            <a:pPr algn="l" indent="0" lvl="0" marL="457200" rtl="0">
              <a:spcBef>
                <a:spcPts val="1200"/>
              </a:spcBef>
              <a:spcAft>
                <a:spcPts val="1200"/>
              </a:spcAft>
              <a:buNone/>
            </a:pPr>
            <a:r>
              <a:t/>
            </a:r>
            <a:endParaRPr sz="2000"/>
          </a:p>
        </p:txBody>
      </p:sp>
      <p:sp>
        <p:nvSpPr>
          <p:cNvPr id="1526" name="Google Shape;1526;p134"/>
          <p:cNvSpPr txBox="1"/>
          <p:nvPr>
            <p:ph idx="1" type="body"/>
          </p:nvPr>
        </p:nvSpPr>
        <p:spPr>
          <a:xfrm>
            <a:off x="1220450" y="2571750"/>
            <a:ext cx="7030500" cy="735900"/>
          </a:xfrm>
          <a:prstGeom prst="rect">
            <a:avLst/>
          </a:prstGeom>
        </p:spPr>
        <p:txBody>
          <a:bodyPr anchor="t" anchorCtr="0" bIns="91425" lIns="91425" rIns="91425" spcFirstLastPara="1" tIns="91425" wrap="square">
            <a:noAutofit/>
          </a:bodyPr>
          <a:lstStyle/>
          <a:p>
            <a:pPr algn="l" indent="-355600" lvl="0" marL="457200" rtl="0">
              <a:spcBef>
                <a:spcPts val="0"/>
              </a:spcBef>
              <a:spcAft>
                <a:spcPts val="0"/>
              </a:spcAft>
              <a:buSzPts val="2000"/>
              <a:buChar char="●"/>
            </a:pPr>
            <a:r>
              <a:rPr lang="en" sz="2000"/>
              <a:t>There are some rules of validity that are true for all Trees, however</a:t>
            </a:r>
            <a:endParaRPr sz="2000"/>
          </a:p>
          <a:p>
            <a:pPr algn="l" indent="0" lvl="0" marL="457200" rtl="0">
              <a:spcBef>
                <a:spcPts val="1200"/>
              </a:spcBef>
              <a:spcAft>
                <a:spcPts val="1200"/>
              </a:spcAft>
              <a:buNone/>
            </a:pPr>
            <a:r>
              <a:t/>
            </a:r>
            <a:endParaRPr sz="2000"/>
          </a:p>
        </p:txBody>
      </p:sp>
      <p:pic>
        <p:nvPicPr>
          <p:cNvPr id="1527" name="Google Shape;1527;p134"/>
          <p:cNvPicPr preferRelativeResize="0"/>
          <p:nvPr/>
        </p:nvPicPr>
        <p:blipFill rotWithShape="1">
          <a:blip r:embed="rId3">
            <a:alphaModFix/>
          </a:blip>
          <a:srcRect b="272" l="119" r="95"/>
          <a:stretch/>
        </p:blipFill>
        <p:spPr>
          <a:xfrm>
            <a:off x="0" y="3369475"/>
            <a:ext cx="9144000" cy="1774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4"/>
                                        </p:tgtEl>
                                        <p:attrNameLst>
                                          <p:attrName>style.visibility</p:attrName>
                                        </p:attrNameLst>
                                      </p:cBhvr>
                                      <p:to>
                                        <p:strVal val="visible"/>
                                      </p:to>
                                    </p:set>
                                    <p:anim calcmode="lin" valueType="num">
                                      <p:cBhvr additive="base">
                                        <p:cTn dur="1"/>
                                        <p:tgtEl>
                                          <p:spTgt spid="15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5"/>
                                        </p:tgtEl>
                                        <p:attrNameLst>
                                          <p:attrName>style.visibility</p:attrName>
                                        </p:attrNameLst>
                                      </p:cBhvr>
                                      <p:to>
                                        <p:strVal val="visible"/>
                                      </p:to>
                                    </p:set>
                                    <p:anim calcmode="lin" valueType="num">
                                      <p:cBhvr additive="base">
                                        <p:cTn dur="1000"/>
                                        <p:tgtEl>
                                          <p:spTgt spid="15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6"/>
                                        </p:tgtEl>
                                        <p:attrNameLst>
                                          <p:attrName>style.visibility</p:attrName>
                                        </p:attrNameLst>
                                      </p:cBhvr>
                                      <p:to>
                                        <p:strVal val="visible"/>
                                      </p:to>
                                    </p:set>
                                    <p:anim calcmode="lin" valueType="num">
                                      <p:cBhvr additive="base">
                                        <p:cTn dur="1000"/>
                                        <p:tgtEl>
                                          <p:spTgt spid="15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35"/>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74EA7"/>
                </a:solidFill>
              </a:rPr>
              <a:t>Rules of Tree Validity:</a:t>
            </a:r>
            <a:endParaRPr>
              <a:solidFill>
                <a:srgbClr val="674EA7"/>
              </a:solidFill>
            </a:endParaRPr>
          </a:p>
        </p:txBody>
      </p:sp>
      <p:sp>
        <p:nvSpPr>
          <p:cNvPr id="1533" name="Google Shape;1533;p135"/>
          <p:cNvSpPr txBox="1"/>
          <p:nvPr>
            <p:ph idx="1" type="body"/>
          </p:nvPr>
        </p:nvSpPr>
        <p:spPr>
          <a:xfrm>
            <a:off x="1303800" y="501800"/>
            <a:ext cx="7030500" cy="92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solidFill>
                  <a:srgbClr val="674EA7"/>
                </a:solidFill>
              </a:rPr>
              <a:t>1)</a:t>
            </a:r>
            <a:r>
              <a:rPr lang="en" sz="2000"/>
              <a:t> All Trees have only 1 Root, and the Root never has Parents</a:t>
            </a:r>
            <a:endParaRPr sz="2000"/>
          </a:p>
        </p:txBody>
      </p:sp>
      <p:sp>
        <p:nvSpPr>
          <p:cNvPr id="1534" name="Google Shape;1534;p135"/>
          <p:cNvSpPr txBox="1"/>
          <p:nvPr>
            <p:ph idx="1" type="body"/>
          </p:nvPr>
        </p:nvSpPr>
        <p:spPr>
          <a:xfrm>
            <a:off x="1303800" y="1285200"/>
            <a:ext cx="7030500" cy="92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solidFill>
                  <a:srgbClr val="674EA7"/>
                </a:solidFill>
              </a:rPr>
              <a:t>2)</a:t>
            </a:r>
            <a:r>
              <a:rPr lang="en" sz="2000"/>
              <a:t> All Children have exactly 1 Parent, and all Children have </a:t>
            </a:r>
            <a:r>
              <a:rPr i="1" lang="en" sz="2000"/>
              <a:t>0-X</a:t>
            </a:r>
            <a:r>
              <a:rPr lang="en" sz="2000"/>
              <a:t> amount of their own Children</a:t>
            </a:r>
            <a:endParaRPr sz="2000"/>
          </a:p>
        </p:txBody>
      </p:sp>
      <p:sp>
        <p:nvSpPr>
          <p:cNvPr id="1535" name="Google Shape;1535;p135"/>
          <p:cNvSpPr txBox="1"/>
          <p:nvPr>
            <p:ph idx="1" type="body"/>
          </p:nvPr>
        </p:nvSpPr>
        <p:spPr>
          <a:xfrm>
            <a:off x="1303800" y="2081250"/>
            <a:ext cx="7030500" cy="160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solidFill>
                  <a:srgbClr val="674EA7"/>
                </a:solidFill>
              </a:rPr>
              <a:t>3)</a:t>
            </a:r>
            <a:r>
              <a:rPr lang="en" sz="2000"/>
              <a:t> All Nodes have at least 1 Edge (The Root only has outgoing Edges, Leaves only have incoming Edges, and all other Nodes have only 1 incoming Edge and </a:t>
            </a:r>
            <a:r>
              <a:rPr i="1" lang="en" sz="2000"/>
              <a:t>X</a:t>
            </a:r>
            <a:r>
              <a:rPr lang="en" sz="2000"/>
              <a:t> outgoing Edges</a:t>
            </a:r>
            <a:endParaRPr sz="2000"/>
          </a:p>
        </p:txBody>
      </p:sp>
      <p:sp>
        <p:nvSpPr>
          <p:cNvPr id="1536" name="Google Shape;1536;p135"/>
          <p:cNvSpPr txBox="1"/>
          <p:nvPr>
            <p:ph idx="1" type="body"/>
          </p:nvPr>
        </p:nvSpPr>
        <p:spPr>
          <a:xfrm>
            <a:off x="1303800" y="3583850"/>
            <a:ext cx="7030500" cy="84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solidFill>
                  <a:srgbClr val="674EA7"/>
                </a:solidFill>
              </a:rPr>
              <a:t>4)</a:t>
            </a:r>
            <a:r>
              <a:rPr lang="en" sz="2000"/>
              <a:t> All Nodes only connect to the layer immediately above or below them</a:t>
            </a:r>
            <a:endParaRPr sz="2000"/>
          </a:p>
        </p:txBody>
      </p:sp>
      <p:sp>
        <p:nvSpPr>
          <p:cNvPr id="1537" name="Google Shape;1537;p135"/>
          <p:cNvSpPr txBox="1"/>
          <p:nvPr>
            <p:ph idx="1" type="body"/>
          </p:nvPr>
        </p:nvSpPr>
        <p:spPr>
          <a:xfrm>
            <a:off x="1303800" y="4429250"/>
            <a:ext cx="7030500" cy="74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solidFill>
                  <a:srgbClr val="674EA7"/>
                </a:solidFill>
              </a:rPr>
              <a:t>5)</a:t>
            </a:r>
            <a:r>
              <a:rPr lang="en" sz="2000"/>
              <a:t> All Trees are acyclical</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33"/>
                                        </p:tgtEl>
                                        <p:attrNameLst>
                                          <p:attrName>style.visibility</p:attrName>
                                        </p:attrNameLst>
                                      </p:cBhvr>
                                      <p:to>
                                        <p:strVal val="visible"/>
                                      </p:to>
                                    </p:set>
                                    <p:anim calcmode="lin" valueType="num">
                                      <p:cBhvr additive="base">
                                        <p:cTn dur="1000"/>
                                        <p:tgtEl>
                                          <p:spTgt spid="15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4"/>
                                        </p:tgtEl>
                                        <p:attrNameLst>
                                          <p:attrName>style.visibility</p:attrName>
                                        </p:attrNameLst>
                                      </p:cBhvr>
                                      <p:to>
                                        <p:strVal val="visible"/>
                                      </p:to>
                                    </p:set>
                                    <p:anim calcmode="lin" valueType="num">
                                      <p:cBhvr additive="base">
                                        <p:cTn dur="1000"/>
                                        <p:tgtEl>
                                          <p:spTgt spid="15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35"/>
                                        </p:tgtEl>
                                        <p:attrNameLst>
                                          <p:attrName>style.visibility</p:attrName>
                                        </p:attrNameLst>
                                      </p:cBhvr>
                                      <p:to>
                                        <p:strVal val="visible"/>
                                      </p:to>
                                    </p:set>
                                    <p:anim calcmode="lin" valueType="num">
                                      <p:cBhvr additive="base">
                                        <p:cTn dur="1000"/>
                                        <p:tgtEl>
                                          <p:spTgt spid="15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6"/>
                                        </p:tgtEl>
                                        <p:attrNameLst>
                                          <p:attrName>style.visibility</p:attrName>
                                        </p:attrNameLst>
                                      </p:cBhvr>
                                      <p:to>
                                        <p:strVal val="visible"/>
                                      </p:to>
                                    </p:set>
                                    <p:anim calcmode="lin" valueType="num">
                                      <p:cBhvr additive="base">
                                        <p:cTn dur="1000"/>
                                        <p:tgtEl>
                                          <p:spTgt spid="15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gtEl>
                                        <p:attrNameLst>
                                          <p:attrName>style.visibility</p:attrName>
                                        </p:attrNameLst>
                                      </p:cBhvr>
                                      <p:to>
                                        <p:strVal val="visible"/>
                                      </p:to>
                                    </p:set>
                                    <p:anim calcmode="lin" valueType="num">
                                      <p:cBhvr additive="base">
                                        <p:cTn dur="1000"/>
                                        <p:tgtEl>
                                          <p:spTgt spid="15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FCD9F0"/>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FCD9F0"/>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23978293</vt:lpwstr>
  </property>
  <property fmtid="{D5CDD505-2E9C-101B-9397-08002B2CF9AE}" name="NXPowerLiteSettings" pid="3">
    <vt:lpwstr>F7000400038000</vt:lpwstr>
  </property>
  <property fmtid="{D5CDD505-2E9C-101B-9397-08002B2CF9AE}" name="NXPowerLiteVersion" pid="4">
    <vt:lpwstr>S10.2.0</vt:lpwstr>
  </property>
</Properties>
</file>